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8" r:id="rId3"/>
    <p:sldId id="259" r:id="rId4"/>
    <p:sldId id="306" r:id="rId5"/>
    <p:sldId id="286" r:id="rId6"/>
    <p:sldId id="287" r:id="rId7"/>
    <p:sldId id="288" r:id="rId8"/>
    <p:sldId id="279" r:id="rId9"/>
    <p:sldId id="280" r:id="rId10"/>
    <p:sldId id="281" r:id="rId11"/>
    <p:sldId id="261" r:id="rId12"/>
    <p:sldId id="282" r:id="rId13"/>
    <p:sldId id="283" r:id="rId14"/>
    <p:sldId id="285" r:id="rId15"/>
    <p:sldId id="284" r:id="rId16"/>
    <p:sldId id="289" r:id="rId17"/>
    <p:sldId id="290" r:id="rId18"/>
    <p:sldId id="291" r:id="rId19"/>
    <p:sldId id="263" r:id="rId20"/>
    <p:sldId id="264" r:id="rId21"/>
    <p:sldId id="265" r:id="rId22"/>
    <p:sldId id="266" r:id="rId23"/>
    <p:sldId id="267" r:id="rId24"/>
    <p:sldId id="268" r:id="rId25"/>
    <p:sldId id="269" r:id="rId26"/>
    <p:sldId id="292" r:id="rId27"/>
    <p:sldId id="270" r:id="rId28"/>
    <p:sldId id="308" r:id="rId29"/>
    <p:sldId id="271" r:id="rId30"/>
    <p:sldId id="307" r:id="rId31"/>
    <p:sldId id="272" r:id="rId32"/>
    <p:sldId id="299" r:id="rId33"/>
    <p:sldId id="300" r:id="rId34"/>
    <p:sldId id="301" r:id="rId35"/>
    <p:sldId id="302" r:id="rId36"/>
    <p:sldId id="293" r:id="rId37"/>
    <p:sldId id="294" r:id="rId38"/>
    <p:sldId id="295" r:id="rId39"/>
    <p:sldId id="296" r:id="rId40"/>
    <p:sldId id="297"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64" d="100"/>
          <a:sy n="64" d="100"/>
        </p:scale>
        <p:origin x="156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B6F043-5AE7-4CA1-85E1-E66A7C702749}" type="datetimeFigureOut">
              <a:rPr lang="en-US" smtClean="0"/>
              <a:t>1/14/2026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AD6810-5764-403C-BB00-70C030F53BC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089E9FD-EAB4-4956-8E3C-765A85AC9E56}" type="datetimeFigureOut">
              <a:rPr lang="en-US" smtClean="0"/>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F3E98-1015-4EA1-AA64-48F0943BD78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89E9FD-EAB4-4956-8E3C-765A85AC9E56}" type="datetimeFigureOut">
              <a:rPr lang="en-US" smtClean="0"/>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F3E98-1015-4EA1-AA64-48F0943BD78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89E9FD-EAB4-4956-8E3C-765A85AC9E56}" type="datetimeFigureOut">
              <a:rPr lang="en-US" smtClean="0"/>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F3E98-1015-4EA1-AA64-48F0943BD78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89E9FD-EAB4-4956-8E3C-765A85AC9E56}" type="datetimeFigureOut">
              <a:rPr lang="en-US" smtClean="0"/>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F3E98-1015-4EA1-AA64-48F0943BD78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89E9FD-EAB4-4956-8E3C-765A85AC9E56}" type="datetimeFigureOut">
              <a:rPr lang="en-US" smtClean="0"/>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F3E98-1015-4EA1-AA64-48F0943BD78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89E9FD-EAB4-4956-8E3C-765A85AC9E56}" type="datetimeFigureOut">
              <a:rPr lang="en-US" smtClean="0"/>
              <a:t>1/14/2026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BF3E98-1015-4EA1-AA64-48F0943BD78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89E9FD-EAB4-4956-8E3C-765A85AC9E56}" type="datetimeFigureOut">
              <a:rPr lang="en-US" smtClean="0"/>
              <a:t>1/14/2026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BF3E98-1015-4EA1-AA64-48F0943BD78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89E9FD-EAB4-4956-8E3C-765A85AC9E56}" type="datetimeFigureOut">
              <a:rPr lang="en-US" smtClean="0"/>
              <a:t>1/14/2026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BF3E98-1015-4EA1-AA64-48F0943BD78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89E9FD-EAB4-4956-8E3C-765A85AC9E56}" type="datetimeFigureOut">
              <a:rPr lang="en-US" smtClean="0"/>
              <a:t>1/14/2026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BF3E98-1015-4EA1-AA64-48F0943BD78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89E9FD-EAB4-4956-8E3C-765A85AC9E56}" type="datetimeFigureOut">
              <a:rPr lang="en-US" smtClean="0"/>
              <a:t>1/14/2026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BF3E98-1015-4EA1-AA64-48F0943BD78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89E9FD-EAB4-4956-8E3C-765A85AC9E56}" type="datetimeFigureOut">
              <a:rPr lang="en-US" smtClean="0"/>
              <a:t>1/14/2026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BF3E98-1015-4EA1-AA64-48F0943BD78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9E9FD-EAB4-4956-8E3C-765A85AC9E56}" type="datetimeFigureOut">
              <a:rPr lang="en-US" smtClean="0"/>
              <a:t>1/14/2026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BF3E98-1015-4EA1-AA64-48F0943BD78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69561" y="4885441"/>
            <a:ext cx="7772400" cy="1470025"/>
          </a:xfrm>
        </p:spPr>
        <p:txBody>
          <a:bodyPr>
            <a:noAutofit/>
          </a:bodyPr>
          <a:lstStyle/>
          <a:p>
            <a:r>
              <a:rPr lang="en-US" sz="3600" b="1" dirty="0">
                <a:solidFill>
                  <a:schemeClr val="bg1"/>
                </a:solidFill>
                <a:latin typeface="Arial" panose="020B0604020202020204" pitchFamily="34" charset="0"/>
                <a:cs typeface="Arial" panose="020B0604020202020204" pitchFamily="34" charset="0"/>
              </a:rPr>
              <a:t>Supported by - TANISHKA CMRC</a:t>
            </a:r>
          </a:p>
        </p:txBody>
      </p:sp>
      <p:sp>
        <p:nvSpPr>
          <p:cNvPr id="3" name="Subtitle 2"/>
          <p:cNvSpPr>
            <a:spLocks noGrp="1"/>
          </p:cNvSpPr>
          <p:nvPr>
            <p:ph type="subTitle" idx="1"/>
          </p:nvPr>
        </p:nvSpPr>
        <p:spPr>
          <a:xfrm>
            <a:off x="1371600" y="3426502"/>
            <a:ext cx="6400800" cy="1752600"/>
          </a:xfrm>
        </p:spPr>
        <p:txBody>
          <a:bodyPr anchor="ctr">
            <a:normAutofit/>
          </a:bodyPr>
          <a:lstStyle/>
          <a:p>
            <a:r>
              <a:rPr lang="en-US" sz="9600" dirty="0">
                <a:solidFill>
                  <a:schemeClr val="bg1">
                    <a:lumMod val="85000"/>
                  </a:schemeClr>
                </a:solidFill>
                <a:latin typeface="Vivaldi" pitchFamily="66" charset="0"/>
              </a:rPr>
              <a:t>Stree Style</a:t>
            </a:r>
          </a:p>
        </p:txBody>
      </p:sp>
      <p:sp>
        <p:nvSpPr>
          <p:cNvPr id="4" name="Title 1">
            <a:extLst>
              <a:ext uri="{FF2B5EF4-FFF2-40B4-BE49-F238E27FC236}">
                <a16:creationId xmlns:a16="http://schemas.microsoft.com/office/drawing/2014/main" id="{43753E78-DB69-DF29-726A-B08436246A78}"/>
              </a:ext>
            </a:extLst>
          </p:cNvPr>
          <p:cNvSpPr txBox="1">
            <a:spLocks/>
          </p:cNvSpPr>
          <p:nvPr/>
        </p:nvSpPr>
        <p:spPr>
          <a:xfrm>
            <a:off x="838200" y="1515125"/>
            <a:ext cx="77724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latin typeface="Bookman Old Style" pitchFamily="18" charset="0"/>
              </a:rPr>
              <a:t>PREMANKUR </a:t>
            </a:r>
          </a:p>
          <a:p>
            <a:r>
              <a:rPr lang="en-US" dirty="0">
                <a:solidFill>
                  <a:schemeClr val="bg1"/>
                </a:solidFill>
                <a:latin typeface="Bookman Old Style" pitchFamily="18" charset="0"/>
              </a:rPr>
              <a:t>- SAMAJIK SANSTHA - </a:t>
            </a:r>
          </a:p>
        </p:txBody>
      </p:sp>
      <p:pic>
        <p:nvPicPr>
          <p:cNvPr id="6" name="Picture 5">
            <a:extLst>
              <a:ext uri="{FF2B5EF4-FFF2-40B4-BE49-F238E27FC236}">
                <a16:creationId xmlns:a16="http://schemas.microsoft.com/office/drawing/2014/main" id="{3B71CCAF-ECE7-56BA-1695-80CFF5D638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338761"/>
            <a:ext cx="1066800" cy="1176364"/>
          </a:xfrm>
          <a:prstGeom prst="ellipse">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209800"/>
            <a:ext cx="8077200" cy="2062103"/>
          </a:xfrm>
          <a:prstGeom prst="rect">
            <a:avLst/>
          </a:prstGeom>
          <a:noFill/>
          <a:ln>
            <a:noFill/>
            <a:prstDash val="sysDot"/>
          </a:ln>
        </p:spPr>
        <p:txBody>
          <a:bodyPr wrap="square" rtlCol="0">
            <a:spAutoFit/>
          </a:bodyPr>
          <a:lstStyle/>
          <a:p>
            <a:pPr algn="ctr"/>
            <a:r>
              <a:rPr lang="en-US" sz="3200" b="1" dirty="0">
                <a:solidFill>
                  <a:srgbClr val="800000"/>
                </a:solidFill>
              </a:rPr>
              <a:t>Sixth Economic Census </a:t>
            </a:r>
          </a:p>
          <a:p>
            <a:pPr algn="ctr"/>
            <a:r>
              <a:rPr lang="en-US" sz="3200" dirty="0">
                <a:solidFill>
                  <a:srgbClr val="002060"/>
                </a:solidFill>
              </a:rPr>
              <a:t>Women constitute only 13.76% of the total entrepreneurs which is 8.05 million out of the 58.5 million entrepreneurs!</a:t>
            </a:r>
            <a:endParaRPr lang="en-US" sz="3200" dirty="0">
              <a:solidFill>
                <a:srgbClr val="002060"/>
              </a:solidFill>
              <a:cs typeface="Aparajita"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extBox 1"/>
          <p:cNvSpPr txBox="1"/>
          <p:nvPr/>
        </p:nvSpPr>
        <p:spPr>
          <a:xfrm>
            <a:off x="762000" y="2819400"/>
            <a:ext cx="7709611" cy="1446550"/>
          </a:xfrm>
          <a:prstGeom prst="rect">
            <a:avLst/>
          </a:prstGeom>
          <a:noFill/>
        </p:spPr>
        <p:txBody>
          <a:bodyPr wrap="none" rtlCol="0">
            <a:spAutoFit/>
          </a:bodyPr>
          <a:lstStyle/>
          <a:p>
            <a:r>
              <a:rPr lang="en-US" sz="8800" dirty="0">
                <a:solidFill>
                  <a:schemeClr val="bg1"/>
                </a:solidFill>
              </a:rPr>
              <a:t>What do we do?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971800"/>
            <a:ext cx="8077200" cy="1200329"/>
          </a:xfrm>
          <a:prstGeom prst="rect">
            <a:avLst/>
          </a:prstGeom>
          <a:noFill/>
          <a:ln>
            <a:noFill/>
            <a:prstDash val="sysDot"/>
          </a:ln>
        </p:spPr>
        <p:txBody>
          <a:bodyPr wrap="square" rtlCol="0">
            <a:spAutoFit/>
          </a:bodyPr>
          <a:lstStyle/>
          <a:p>
            <a:pPr algn="ctr"/>
            <a:r>
              <a:rPr lang="en-US" sz="3600" b="1" dirty="0">
                <a:solidFill>
                  <a:srgbClr val="800000"/>
                </a:solidFill>
              </a:rPr>
              <a:t>Collect pre-production waste from </a:t>
            </a:r>
          </a:p>
          <a:p>
            <a:pPr algn="ctr"/>
            <a:r>
              <a:rPr lang="en-US" sz="3600" dirty="0">
                <a:solidFill>
                  <a:srgbClr val="002060"/>
                </a:solidFill>
              </a:rPr>
              <a:t>manufacturers, designers, tailors et al.</a:t>
            </a:r>
            <a:endParaRPr lang="en-US" sz="3600" dirty="0">
              <a:solidFill>
                <a:srgbClr val="002060"/>
              </a:solidFill>
              <a:cs typeface="Aparajita"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514600"/>
            <a:ext cx="8534400" cy="1754326"/>
          </a:xfrm>
          <a:prstGeom prst="rect">
            <a:avLst/>
          </a:prstGeom>
          <a:noFill/>
          <a:ln>
            <a:noFill/>
            <a:prstDash val="sysDot"/>
          </a:ln>
        </p:spPr>
        <p:txBody>
          <a:bodyPr wrap="square" rtlCol="0">
            <a:spAutoFit/>
          </a:bodyPr>
          <a:lstStyle/>
          <a:p>
            <a:pPr algn="ctr"/>
            <a:r>
              <a:rPr lang="en-US" sz="3600" b="1" dirty="0">
                <a:solidFill>
                  <a:srgbClr val="800000"/>
                </a:solidFill>
              </a:rPr>
              <a:t>Train women of our Self Help Groups (SHG)</a:t>
            </a:r>
          </a:p>
          <a:p>
            <a:pPr algn="ctr"/>
            <a:r>
              <a:rPr lang="en-US" sz="3600" dirty="0">
                <a:solidFill>
                  <a:srgbClr val="002060"/>
                </a:solidFill>
                <a:cs typeface="Aparajita" pitchFamily="34" charset="0"/>
              </a:rPr>
              <a:t>8 women were trained in to make 12 products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lum contrast="20000"/>
          </a:blip>
          <a:srcRect/>
          <a:stretch>
            <a:fillRect/>
          </a:stretch>
        </p:blipFill>
        <p:spPr bwMode="auto">
          <a:xfrm>
            <a:off x="304800" y="228600"/>
            <a:ext cx="8534400" cy="64008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971800"/>
            <a:ext cx="8077200" cy="1384995"/>
          </a:xfrm>
          <a:prstGeom prst="rect">
            <a:avLst/>
          </a:prstGeom>
          <a:noFill/>
          <a:ln>
            <a:noFill/>
            <a:prstDash val="sysDot"/>
          </a:ln>
        </p:spPr>
        <p:txBody>
          <a:bodyPr wrap="square" rtlCol="0">
            <a:spAutoFit/>
          </a:bodyPr>
          <a:lstStyle/>
          <a:p>
            <a:pPr algn="ctr"/>
            <a:r>
              <a:rPr lang="en-US" sz="2800" b="1" dirty="0">
                <a:solidFill>
                  <a:srgbClr val="C00000"/>
                </a:solidFill>
              </a:rPr>
              <a:t>Provide Forward Market Linkage</a:t>
            </a:r>
          </a:p>
          <a:p>
            <a:pPr algn="ctr"/>
            <a:r>
              <a:rPr lang="en-US" sz="2800" dirty="0">
                <a:solidFill>
                  <a:srgbClr val="002060"/>
                </a:solidFill>
              </a:rPr>
              <a:t>through effective marketplace, branding, promotion &amp; marketing.</a:t>
            </a:r>
            <a:endParaRPr lang="en-US" sz="2800" dirty="0">
              <a:solidFill>
                <a:srgbClr val="002060"/>
              </a:solidFill>
              <a:cs typeface="Aparajita"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extBox 1"/>
          <p:cNvSpPr txBox="1"/>
          <p:nvPr/>
        </p:nvSpPr>
        <p:spPr>
          <a:xfrm>
            <a:off x="533400" y="1905000"/>
            <a:ext cx="8229600" cy="2800767"/>
          </a:xfrm>
          <a:prstGeom prst="rect">
            <a:avLst/>
          </a:prstGeom>
          <a:noFill/>
        </p:spPr>
        <p:txBody>
          <a:bodyPr wrap="square" rtlCol="0">
            <a:spAutoFit/>
          </a:bodyPr>
          <a:lstStyle/>
          <a:p>
            <a:pPr algn="ctr"/>
            <a:r>
              <a:rPr lang="en-US" sz="8800" dirty="0">
                <a:solidFill>
                  <a:schemeClr val="bg1"/>
                </a:solidFill>
              </a:rPr>
              <a:t>How are we different?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838200"/>
            <a:ext cx="8077200" cy="5262979"/>
          </a:xfrm>
          <a:prstGeom prst="rect">
            <a:avLst/>
          </a:prstGeom>
          <a:noFill/>
          <a:ln>
            <a:noFill/>
            <a:prstDash val="sysDot"/>
          </a:ln>
        </p:spPr>
        <p:txBody>
          <a:bodyPr wrap="square" rtlCol="0">
            <a:spAutoFit/>
          </a:bodyPr>
          <a:lstStyle/>
          <a:p>
            <a:pPr>
              <a:buFont typeface="Wingdings" pitchFamily="2" charset="2"/>
              <a:buChar char="§"/>
            </a:pPr>
            <a:r>
              <a:rPr lang="en-US" sz="2800" dirty="0">
                <a:solidFill>
                  <a:srgbClr val="002060"/>
                </a:solidFill>
              </a:rPr>
              <a:t> Each Stree has a </a:t>
            </a:r>
            <a:r>
              <a:rPr lang="en-US" sz="2800" dirty="0">
                <a:solidFill>
                  <a:srgbClr val="800000"/>
                </a:solidFill>
              </a:rPr>
              <a:t>significant influence </a:t>
            </a:r>
            <a:r>
              <a:rPr lang="en-US" sz="2800" dirty="0">
                <a:solidFill>
                  <a:srgbClr val="002060"/>
                </a:solidFill>
              </a:rPr>
              <a:t>at each stage in the product life cycle</a:t>
            </a:r>
          </a:p>
          <a:p>
            <a:pPr>
              <a:buFont typeface="Wingdings" pitchFamily="2" charset="2"/>
              <a:buChar char="§"/>
            </a:pPr>
            <a:endParaRPr lang="en-US" sz="2800" dirty="0">
              <a:solidFill>
                <a:srgbClr val="002060"/>
              </a:solidFill>
            </a:endParaRPr>
          </a:p>
          <a:p>
            <a:pPr>
              <a:buFont typeface="Wingdings" pitchFamily="2" charset="2"/>
              <a:buChar char="§"/>
            </a:pPr>
            <a:r>
              <a:rPr lang="en-US" sz="2800" dirty="0">
                <a:solidFill>
                  <a:srgbClr val="002060"/>
                </a:solidFill>
              </a:rPr>
              <a:t> Each ‘Stree’ </a:t>
            </a:r>
            <a:r>
              <a:rPr lang="en-US" sz="2800" dirty="0">
                <a:solidFill>
                  <a:srgbClr val="800000"/>
                </a:solidFill>
              </a:rPr>
              <a:t>actively participates in the product design </a:t>
            </a:r>
            <a:r>
              <a:rPr lang="en-US" sz="2800" dirty="0">
                <a:solidFill>
                  <a:srgbClr val="002060"/>
                </a:solidFill>
              </a:rPr>
              <a:t>process</a:t>
            </a:r>
          </a:p>
          <a:p>
            <a:pPr>
              <a:buFont typeface="Wingdings" pitchFamily="2" charset="2"/>
              <a:buChar char="§"/>
            </a:pPr>
            <a:endParaRPr lang="en-US" sz="2800" dirty="0">
              <a:solidFill>
                <a:srgbClr val="002060"/>
              </a:solidFill>
            </a:endParaRPr>
          </a:p>
          <a:p>
            <a:pPr>
              <a:buFont typeface="Wingdings" pitchFamily="2" charset="2"/>
              <a:buChar char="§"/>
            </a:pPr>
            <a:r>
              <a:rPr lang="en-US" sz="2800" dirty="0">
                <a:solidFill>
                  <a:srgbClr val="002060"/>
                </a:solidFill>
              </a:rPr>
              <a:t> Each </a:t>
            </a:r>
            <a:r>
              <a:rPr lang="en-US" sz="2800" dirty="0">
                <a:solidFill>
                  <a:srgbClr val="800000"/>
                </a:solidFill>
              </a:rPr>
              <a:t>product is unique </a:t>
            </a:r>
            <a:r>
              <a:rPr lang="en-US" sz="2800" dirty="0">
                <a:solidFill>
                  <a:srgbClr val="002060"/>
                </a:solidFill>
              </a:rPr>
              <a:t>and is tagged to the ‘Stree’ who has produced it</a:t>
            </a:r>
          </a:p>
          <a:p>
            <a:pPr>
              <a:buFont typeface="Wingdings" pitchFamily="2" charset="2"/>
              <a:buChar char="§"/>
            </a:pPr>
            <a:endParaRPr lang="en-US" sz="2800" dirty="0">
              <a:solidFill>
                <a:srgbClr val="002060"/>
              </a:solidFill>
            </a:endParaRPr>
          </a:p>
          <a:p>
            <a:pPr>
              <a:buFont typeface="Wingdings" pitchFamily="2" charset="2"/>
              <a:buChar char="§"/>
            </a:pPr>
            <a:r>
              <a:rPr lang="en-US" sz="2800" dirty="0">
                <a:solidFill>
                  <a:srgbClr val="002060"/>
                </a:solidFill>
              </a:rPr>
              <a:t> Each of product is a unique handicraft with its distinct style and </a:t>
            </a:r>
            <a:r>
              <a:rPr lang="en-US" sz="2800" dirty="0">
                <a:solidFill>
                  <a:srgbClr val="800000"/>
                </a:solidFill>
              </a:rPr>
              <a:t>design based on the material that is up cycled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80846"/>
            <a:ext cx="8077200" cy="6124754"/>
          </a:xfrm>
          <a:prstGeom prst="rect">
            <a:avLst/>
          </a:prstGeom>
          <a:noFill/>
          <a:ln>
            <a:noFill/>
            <a:prstDash val="sysDot"/>
          </a:ln>
        </p:spPr>
        <p:txBody>
          <a:bodyPr wrap="square" rtlCol="0">
            <a:spAutoFit/>
          </a:bodyPr>
          <a:lstStyle/>
          <a:p>
            <a:pPr algn="just"/>
            <a:r>
              <a:rPr lang="en-US" sz="2800" dirty="0">
                <a:solidFill>
                  <a:srgbClr val="002060"/>
                </a:solidFill>
              </a:rPr>
              <a:t> </a:t>
            </a:r>
          </a:p>
          <a:p>
            <a:pPr algn="just">
              <a:buFont typeface="Wingdings" pitchFamily="2" charset="2"/>
              <a:buChar char="§"/>
            </a:pPr>
            <a:endParaRPr lang="en-US" sz="2800" dirty="0">
              <a:solidFill>
                <a:srgbClr val="002060"/>
              </a:solidFill>
            </a:endParaRPr>
          </a:p>
          <a:p>
            <a:pPr algn="just">
              <a:buFont typeface="Wingdings" pitchFamily="2" charset="2"/>
              <a:buChar char="§"/>
            </a:pPr>
            <a:r>
              <a:rPr lang="en-US" sz="2800" dirty="0">
                <a:solidFill>
                  <a:srgbClr val="002060"/>
                </a:solidFill>
              </a:rPr>
              <a:t>Tanishka has been working to </a:t>
            </a:r>
            <a:r>
              <a:rPr lang="en-US" sz="2800" dirty="0">
                <a:solidFill>
                  <a:srgbClr val="800000"/>
                </a:solidFill>
              </a:rPr>
              <a:t>break the stereotype </a:t>
            </a:r>
            <a:r>
              <a:rPr lang="en-US" sz="2800" dirty="0">
                <a:solidFill>
                  <a:srgbClr val="002060"/>
                </a:solidFill>
              </a:rPr>
              <a:t>that good quality products can only be produced in big factories of branded companies. In our initiatives, </a:t>
            </a:r>
            <a:r>
              <a:rPr lang="en-US" sz="2800" dirty="0">
                <a:solidFill>
                  <a:srgbClr val="800000"/>
                </a:solidFill>
              </a:rPr>
              <a:t>housewives from streets of Mumbai came together to make high quality and innovative products </a:t>
            </a:r>
            <a:r>
              <a:rPr lang="en-US" sz="2800" dirty="0">
                <a:solidFill>
                  <a:srgbClr val="002060"/>
                </a:solidFill>
              </a:rPr>
              <a:t>loved by all</a:t>
            </a:r>
          </a:p>
          <a:p>
            <a:pPr algn="just">
              <a:buFont typeface="Wingdings" pitchFamily="2" charset="2"/>
              <a:buChar char="§"/>
            </a:pPr>
            <a:endParaRPr lang="en-US" sz="2800" dirty="0">
              <a:solidFill>
                <a:srgbClr val="002060"/>
              </a:solidFill>
            </a:endParaRPr>
          </a:p>
          <a:p>
            <a:pPr algn="just">
              <a:buFont typeface="Wingdings" pitchFamily="2" charset="2"/>
              <a:buChar char="§"/>
            </a:pPr>
            <a:r>
              <a:rPr lang="en-US" sz="2800" dirty="0">
                <a:solidFill>
                  <a:srgbClr val="002060"/>
                </a:solidFill>
              </a:rPr>
              <a:t> </a:t>
            </a:r>
            <a:r>
              <a:rPr lang="en-US" sz="2800" dirty="0">
                <a:solidFill>
                  <a:srgbClr val="800000"/>
                </a:solidFill>
              </a:rPr>
              <a:t>Empowering women </a:t>
            </a:r>
            <a:r>
              <a:rPr lang="en-US" sz="2800" dirty="0">
                <a:solidFill>
                  <a:srgbClr val="002060"/>
                </a:solidFill>
              </a:rPr>
              <a:t>and help them </a:t>
            </a:r>
            <a:r>
              <a:rPr lang="en-US" sz="2800" dirty="0">
                <a:solidFill>
                  <a:srgbClr val="800000"/>
                </a:solidFill>
              </a:rPr>
              <a:t>build confidence </a:t>
            </a:r>
            <a:r>
              <a:rPr lang="en-US" sz="2800" dirty="0">
                <a:solidFill>
                  <a:srgbClr val="002060"/>
                </a:solidFill>
              </a:rPr>
              <a:t>is a key component of all our initiatives</a:t>
            </a:r>
          </a:p>
          <a:p>
            <a:pPr algn="just">
              <a:buFont typeface="Wingdings" pitchFamily="2" charset="2"/>
              <a:buChar char="§"/>
            </a:pPr>
            <a:endParaRPr lang="en-US" sz="2800" dirty="0">
              <a:solidFill>
                <a:srgbClr val="002060"/>
              </a:solidFill>
            </a:endParaRPr>
          </a:p>
          <a:p>
            <a:pPr algn="just">
              <a:buFont typeface="Wingdings" pitchFamily="2" charset="2"/>
              <a:buChar char="§"/>
            </a:pPr>
            <a:endParaRPr lang="en-US" sz="2800" dirty="0">
              <a:solidFill>
                <a:srgbClr val="002060"/>
              </a:solidFill>
            </a:endParaRPr>
          </a:p>
          <a:p>
            <a:pPr algn="just">
              <a:buFont typeface="Wingdings" pitchFamily="2" charset="2"/>
              <a:buChar char="§"/>
            </a:pPr>
            <a:endParaRPr lang="en-US" sz="2800" dirty="0">
              <a:solidFill>
                <a:srgbClr val="8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2800767"/>
          </a:xfrm>
          <a:prstGeom prst="rect">
            <a:avLst/>
          </a:prstGeom>
          <a:noFill/>
        </p:spPr>
        <p:txBody>
          <a:bodyPr wrap="square" rtlCol="0">
            <a:spAutoFit/>
          </a:bodyPr>
          <a:lstStyle/>
          <a:p>
            <a:pPr algn="ctr"/>
            <a:r>
              <a:rPr lang="en-US" sz="8800" dirty="0">
                <a:solidFill>
                  <a:schemeClr val="bg1"/>
                </a:solidFill>
              </a:rPr>
              <a:t>What are our products?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chor="ctr">
            <a:normAutofit/>
          </a:bodyPr>
          <a:lstStyle/>
          <a:p>
            <a:pPr algn="ctr">
              <a:buNone/>
            </a:pPr>
            <a:r>
              <a:rPr lang="en-US" sz="8800" dirty="0">
                <a:solidFill>
                  <a:schemeClr val="bg1"/>
                </a:solidFill>
              </a:rPr>
              <a:t>Who are we?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18251" t="14583" r="18009" b="6250"/>
          <a:stretch>
            <a:fillRect/>
          </a:stretch>
        </p:blipFill>
        <p:spPr bwMode="auto">
          <a:xfrm>
            <a:off x="762000" y="304800"/>
            <a:ext cx="7848600" cy="5480627"/>
          </a:xfrm>
          <a:prstGeom prst="rect">
            <a:avLst/>
          </a:prstGeom>
          <a:noFill/>
          <a:ln w="9525">
            <a:noFill/>
            <a:miter lim="800000"/>
            <a:headEnd/>
            <a:tailEnd/>
          </a:ln>
          <a:effectLst/>
        </p:spPr>
      </p:pic>
      <p:sp>
        <p:nvSpPr>
          <p:cNvPr id="3" name="TextBox 2"/>
          <p:cNvSpPr txBox="1"/>
          <p:nvPr/>
        </p:nvSpPr>
        <p:spPr>
          <a:xfrm>
            <a:off x="0" y="5943600"/>
            <a:ext cx="9144000" cy="461665"/>
          </a:xfrm>
          <a:prstGeom prst="rect">
            <a:avLst/>
          </a:prstGeom>
          <a:noFill/>
        </p:spPr>
        <p:txBody>
          <a:bodyPr wrap="square" rtlCol="0">
            <a:spAutoFit/>
          </a:bodyPr>
          <a:lstStyle/>
          <a:p>
            <a:pPr algn="ctr"/>
            <a:r>
              <a:rPr lang="en-US" sz="2400" b="1" dirty="0">
                <a:solidFill>
                  <a:srgbClr val="002060"/>
                </a:solidFill>
              </a:rPr>
              <a:t>SRUNCHIES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18155" t="10417" r="19180" b="12500"/>
          <a:stretch>
            <a:fillRect/>
          </a:stretch>
        </p:blipFill>
        <p:spPr bwMode="auto">
          <a:xfrm>
            <a:off x="533400" y="457200"/>
            <a:ext cx="8153400" cy="5638800"/>
          </a:xfrm>
          <a:prstGeom prst="rect">
            <a:avLst/>
          </a:prstGeom>
          <a:noFill/>
          <a:ln w="9525">
            <a:noFill/>
            <a:miter lim="800000"/>
            <a:headEnd/>
            <a:tailEnd/>
          </a:ln>
          <a:effectLst/>
        </p:spPr>
      </p:pic>
      <p:sp>
        <p:nvSpPr>
          <p:cNvPr id="3" name="TextBox 2"/>
          <p:cNvSpPr txBox="1"/>
          <p:nvPr/>
        </p:nvSpPr>
        <p:spPr>
          <a:xfrm>
            <a:off x="0" y="5943600"/>
            <a:ext cx="9144000" cy="461665"/>
          </a:xfrm>
          <a:prstGeom prst="rect">
            <a:avLst/>
          </a:prstGeom>
          <a:noFill/>
        </p:spPr>
        <p:txBody>
          <a:bodyPr wrap="square" rtlCol="0">
            <a:spAutoFit/>
          </a:bodyPr>
          <a:lstStyle/>
          <a:p>
            <a:pPr algn="ctr"/>
            <a:r>
              <a:rPr lang="en-US" sz="2400" b="1" dirty="0">
                <a:solidFill>
                  <a:srgbClr val="002060"/>
                </a:solidFill>
              </a:rPr>
              <a:t>POUCH</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17570" t="16667" r="18594" b="6250"/>
          <a:stretch>
            <a:fillRect/>
          </a:stretch>
        </p:blipFill>
        <p:spPr bwMode="auto">
          <a:xfrm>
            <a:off x="457200" y="533400"/>
            <a:ext cx="8305800" cy="5638800"/>
          </a:xfrm>
          <a:prstGeom prst="rect">
            <a:avLst/>
          </a:prstGeom>
          <a:noFill/>
          <a:ln w="9525">
            <a:noFill/>
            <a:miter lim="800000"/>
            <a:headEnd/>
            <a:tailEnd/>
          </a:ln>
          <a:effectLst/>
        </p:spPr>
      </p:pic>
      <p:sp>
        <p:nvSpPr>
          <p:cNvPr id="3" name="TextBox 2"/>
          <p:cNvSpPr txBox="1"/>
          <p:nvPr/>
        </p:nvSpPr>
        <p:spPr>
          <a:xfrm>
            <a:off x="0" y="5943600"/>
            <a:ext cx="9144000" cy="461665"/>
          </a:xfrm>
          <a:prstGeom prst="rect">
            <a:avLst/>
          </a:prstGeom>
          <a:noFill/>
        </p:spPr>
        <p:txBody>
          <a:bodyPr wrap="square" rtlCol="0">
            <a:spAutoFit/>
          </a:bodyPr>
          <a:lstStyle/>
          <a:p>
            <a:pPr algn="ctr"/>
            <a:r>
              <a:rPr lang="en-US" sz="2400" b="1" dirty="0">
                <a:solidFill>
                  <a:srgbClr val="002060"/>
                </a:solidFill>
              </a:rPr>
              <a:t>BAG STRAPS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l="16984" t="11458" r="18009" b="16667"/>
          <a:stretch>
            <a:fillRect/>
          </a:stretch>
        </p:blipFill>
        <p:spPr bwMode="auto">
          <a:xfrm>
            <a:off x="381000" y="685800"/>
            <a:ext cx="8458200" cy="5257800"/>
          </a:xfrm>
          <a:prstGeom prst="rect">
            <a:avLst/>
          </a:prstGeom>
          <a:noFill/>
          <a:ln w="9525">
            <a:noFill/>
            <a:miter lim="800000"/>
            <a:headEnd/>
            <a:tailEnd/>
          </a:ln>
          <a:effectLst/>
        </p:spPr>
      </p:pic>
      <p:sp>
        <p:nvSpPr>
          <p:cNvPr id="3" name="TextBox 2"/>
          <p:cNvSpPr txBox="1"/>
          <p:nvPr/>
        </p:nvSpPr>
        <p:spPr>
          <a:xfrm>
            <a:off x="0" y="5939135"/>
            <a:ext cx="9144000" cy="461665"/>
          </a:xfrm>
          <a:prstGeom prst="rect">
            <a:avLst/>
          </a:prstGeom>
          <a:noFill/>
        </p:spPr>
        <p:txBody>
          <a:bodyPr wrap="square" rtlCol="0">
            <a:spAutoFit/>
          </a:bodyPr>
          <a:lstStyle/>
          <a:p>
            <a:pPr algn="ctr"/>
            <a:r>
              <a:rPr lang="en-US" sz="2400" b="1" dirty="0">
                <a:solidFill>
                  <a:srgbClr val="002060"/>
                </a:solidFill>
              </a:rPr>
              <a:t>SUN GLASSES POUCH</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l="17570" t="13542" r="19180" b="6250"/>
          <a:stretch>
            <a:fillRect/>
          </a:stretch>
        </p:blipFill>
        <p:spPr bwMode="auto">
          <a:xfrm>
            <a:off x="381000" y="381000"/>
            <a:ext cx="8229600" cy="5867400"/>
          </a:xfrm>
          <a:prstGeom prst="rect">
            <a:avLst/>
          </a:prstGeom>
          <a:noFill/>
          <a:ln w="9525">
            <a:noFill/>
            <a:miter lim="800000"/>
            <a:headEnd/>
            <a:tailEnd/>
          </a:ln>
          <a:effectLst/>
        </p:spPr>
      </p:pic>
      <p:sp>
        <p:nvSpPr>
          <p:cNvPr id="3" name="TextBox 2"/>
          <p:cNvSpPr txBox="1"/>
          <p:nvPr/>
        </p:nvSpPr>
        <p:spPr>
          <a:xfrm>
            <a:off x="0" y="5943600"/>
            <a:ext cx="9144000" cy="461665"/>
          </a:xfrm>
          <a:prstGeom prst="rect">
            <a:avLst/>
          </a:prstGeom>
          <a:noFill/>
        </p:spPr>
        <p:txBody>
          <a:bodyPr wrap="square" rtlCol="0">
            <a:spAutoFit/>
          </a:bodyPr>
          <a:lstStyle/>
          <a:p>
            <a:pPr algn="ctr"/>
            <a:r>
              <a:rPr lang="en-US" sz="2400" b="1" dirty="0">
                <a:solidFill>
                  <a:srgbClr val="002060"/>
                </a:solidFill>
              </a:rPr>
              <a:t>PILLOW COVER &amp; WALL HANGING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l="17570" t="12500" r="19180" b="9375"/>
          <a:stretch>
            <a:fillRect/>
          </a:stretch>
        </p:blipFill>
        <p:spPr bwMode="auto">
          <a:xfrm>
            <a:off x="457200" y="457200"/>
            <a:ext cx="8229600" cy="5715000"/>
          </a:xfrm>
          <a:prstGeom prst="rect">
            <a:avLst/>
          </a:prstGeom>
          <a:noFill/>
          <a:ln w="9525">
            <a:noFill/>
            <a:miter lim="800000"/>
            <a:headEnd/>
            <a:tailEnd/>
          </a:ln>
          <a:effectLst/>
        </p:spPr>
      </p:pic>
      <p:sp>
        <p:nvSpPr>
          <p:cNvPr id="3" name="TextBox 2"/>
          <p:cNvSpPr txBox="1"/>
          <p:nvPr/>
        </p:nvSpPr>
        <p:spPr>
          <a:xfrm>
            <a:off x="0" y="6015335"/>
            <a:ext cx="9144000" cy="461665"/>
          </a:xfrm>
          <a:prstGeom prst="rect">
            <a:avLst/>
          </a:prstGeom>
          <a:noFill/>
        </p:spPr>
        <p:txBody>
          <a:bodyPr wrap="square" rtlCol="0">
            <a:spAutoFit/>
          </a:bodyPr>
          <a:lstStyle/>
          <a:p>
            <a:pPr algn="ctr"/>
            <a:r>
              <a:rPr lang="en-US" sz="2400" b="1" dirty="0">
                <a:solidFill>
                  <a:srgbClr val="002060"/>
                </a:solidFill>
              </a:rPr>
              <a:t>EARRINGS &amp; CLUTCH</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2800767"/>
          </a:xfrm>
          <a:prstGeom prst="rect">
            <a:avLst/>
          </a:prstGeom>
          <a:noFill/>
        </p:spPr>
        <p:txBody>
          <a:bodyPr wrap="square" rtlCol="0">
            <a:spAutoFit/>
          </a:bodyPr>
          <a:lstStyle/>
          <a:p>
            <a:pPr algn="ctr"/>
            <a:r>
              <a:rPr lang="en-US" sz="8800" dirty="0">
                <a:solidFill>
                  <a:schemeClr val="bg1"/>
                </a:solidFill>
              </a:rPr>
              <a:t>Where have we been?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l="19912" t="13542" r="20937" b="6250"/>
          <a:stretch>
            <a:fillRect/>
          </a:stretch>
        </p:blipFill>
        <p:spPr bwMode="auto">
          <a:xfrm>
            <a:off x="762000" y="457200"/>
            <a:ext cx="7696200" cy="586740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srcRect l="3571" r="10714" b="13300"/>
          <a:stretch>
            <a:fillRect/>
          </a:stretch>
        </p:blipFill>
        <p:spPr bwMode="auto">
          <a:xfrm>
            <a:off x="1295400" y="228600"/>
            <a:ext cx="6629400" cy="5029200"/>
          </a:xfrm>
          <a:prstGeom prst="rect">
            <a:avLst/>
          </a:prstGeom>
          <a:noFill/>
          <a:ln w="9525">
            <a:noFill/>
            <a:miter lim="800000"/>
            <a:headEnd/>
            <a:tailEnd/>
          </a:ln>
          <a:effectLst/>
        </p:spPr>
      </p:pic>
      <p:sp>
        <p:nvSpPr>
          <p:cNvPr id="3" name="TextBox 2"/>
          <p:cNvSpPr txBox="1"/>
          <p:nvPr/>
        </p:nvSpPr>
        <p:spPr>
          <a:xfrm>
            <a:off x="0" y="5791200"/>
            <a:ext cx="9144000" cy="707886"/>
          </a:xfrm>
          <a:prstGeom prst="rect">
            <a:avLst/>
          </a:prstGeom>
          <a:noFill/>
        </p:spPr>
        <p:txBody>
          <a:bodyPr wrap="square" rtlCol="0">
            <a:spAutoFit/>
          </a:bodyPr>
          <a:lstStyle/>
          <a:p>
            <a:pPr algn="ctr"/>
            <a:r>
              <a:rPr lang="en-US" sz="2000" b="1" dirty="0">
                <a:solidFill>
                  <a:srgbClr val="002060"/>
                </a:solidFill>
              </a:rPr>
              <a:t>The stall was set up on 2</a:t>
            </a:r>
            <a:r>
              <a:rPr lang="en-US" sz="2000" b="1" baseline="30000" dirty="0">
                <a:solidFill>
                  <a:srgbClr val="002060"/>
                </a:solidFill>
              </a:rPr>
              <a:t>nd</a:t>
            </a:r>
            <a:r>
              <a:rPr lang="en-US" sz="2000" b="1" dirty="0">
                <a:solidFill>
                  <a:srgbClr val="002060"/>
                </a:solidFill>
              </a:rPr>
              <a:t> February 2019</a:t>
            </a:r>
          </a:p>
          <a:p>
            <a:pPr algn="ctr"/>
            <a:r>
              <a:rPr lang="en-US" sz="2000" b="1" dirty="0">
                <a:solidFill>
                  <a:srgbClr val="002060"/>
                </a:solidFill>
              </a:rPr>
              <a:t>A total sale of INR 1.5 </a:t>
            </a:r>
            <a:r>
              <a:rPr lang="en-US" sz="2000" b="1" dirty="0" err="1">
                <a:solidFill>
                  <a:srgbClr val="002060"/>
                </a:solidFill>
              </a:rPr>
              <a:t>Lakhs</a:t>
            </a:r>
            <a:r>
              <a:rPr lang="en-US" sz="2000" b="1" dirty="0">
                <a:solidFill>
                  <a:srgbClr val="002060"/>
                </a:solidFill>
              </a:rPr>
              <a:t> was made at the </a:t>
            </a:r>
            <a:r>
              <a:rPr lang="en-US" sz="2000" b="1" dirty="0" err="1">
                <a:solidFill>
                  <a:srgbClr val="002060"/>
                </a:solidFill>
              </a:rPr>
              <a:t>Kalaghoda</a:t>
            </a:r>
            <a:r>
              <a:rPr lang="en-US" sz="2000" b="1" dirty="0">
                <a:solidFill>
                  <a:srgbClr val="002060"/>
                </a:solidFill>
              </a:rPr>
              <a:t> Exhibition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l="18741" t="12500" r="20937" b="8333"/>
          <a:stretch>
            <a:fillRect/>
          </a:stretch>
        </p:blipFill>
        <p:spPr bwMode="auto">
          <a:xfrm>
            <a:off x="457200" y="457200"/>
            <a:ext cx="7848600" cy="57912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371600"/>
            <a:ext cx="8077200" cy="4524315"/>
          </a:xfrm>
          <a:prstGeom prst="rect">
            <a:avLst/>
          </a:prstGeom>
          <a:noFill/>
          <a:ln>
            <a:noFill/>
            <a:prstDash val="sysDot"/>
          </a:ln>
        </p:spPr>
        <p:txBody>
          <a:bodyPr wrap="square" rtlCol="0">
            <a:spAutoFit/>
          </a:bodyPr>
          <a:lstStyle/>
          <a:p>
            <a:pPr algn="ctr"/>
            <a:endParaRPr lang="en-US" sz="3600" dirty="0">
              <a:solidFill>
                <a:srgbClr val="002060"/>
              </a:solidFill>
              <a:cs typeface="Aparajita" pitchFamily="34" charset="0"/>
            </a:endParaRPr>
          </a:p>
          <a:p>
            <a:pPr algn="ctr"/>
            <a:r>
              <a:rPr lang="en-US" sz="3600" dirty="0">
                <a:solidFill>
                  <a:srgbClr val="002060"/>
                </a:solidFill>
                <a:cs typeface="Aparajita" pitchFamily="34" charset="0"/>
              </a:rPr>
              <a:t>PREMANKUR (PSS) SKILL TRAINING CENTRE works towards empowering women by forming local Self Help Groups.  </a:t>
            </a:r>
          </a:p>
          <a:p>
            <a:pPr algn="ctr"/>
            <a:endParaRPr lang="en-US" sz="3600" dirty="0">
              <a:solidFill>
                <a:srgbClr val="002060"/>
              </a:solidFill>
              <a:cs typeface="Aparajita" pitchFamily="34" charset="0"/>
            </a:endParaRPr>
          </a:p>
          <a:p>
            <a:pPr algn="ctr"/>
            <a:r>
              <a:rPr lang="en-US" sz="3600" dirty="0">
                <a:solidFill>
                  <a:srgbClr val="002060"/>
                </a:solidFill>
                <a:cs typeface="Aparajita" pitchFamily="34" charset="0"/>
              </a:rPr>
              <a:t>PSS initiated an activity called Stree Style in 2018. </a:t>
            </a:r>
          </a:p>
          <a:p>
            <a:pPr algn="ctr"/>
            <a:endParaRPr lang="en-US" sz="3600" dirty="0">
              <a:solidFill>
                <a:srgbClr val="002060"/>
              </a:solidFill>
              <a:cs typeface="Aparajita"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334000"/>
            <a:ext cx="9144000" cy="707886"/>
          </a:xfrm>
          <a:prstGeom prst="rect">
            <a:avLst/>
          </a:prstGeom>
          <a:noFill/>
        </p:spPr>
        <p:txBody>
          <a:bodyPr wrap="square" rtlCol="0">
            <a:spAutoFit/>
          </a:bodyPr>
          <a:lstStyle/>
          <a:p>
            <a:pPr algn="ctr"/>
            <a:r>
              <a:rPr lang="en-US" sz="2000" b="1" dirty="0">
                <a:solidFill>
                  <a:srgbClr val="002060"/>
                </a:solidFill>
              </a:rPr>
              <a:t>The stall was set up on 14</a:t>
            </a:r>
            <a:r>
              <a:rPr lang="en-US" sz="2000" b="1" baseline="30000" dirty="0">
                <a:solidFill>
                  <a:srgbClr val="002060"/>
                </a:solidFill>
              </a:rPr>
              <a:t>th</a:t>
            </a:r>
            <a:r>
              <a:rPr lang="en-US" sz="2000" b="1" dirty="0">
                <a:solidFill>
                  <a:srgbClr val="002060"/>
                </a:solidFill>
              </a:rPr>
              <a:t> March 2019 </a:t>
            </a:r>
          </a:p>
          <a:p>
            <a:pPr algn="ctr"/>
            <a:r>
              <a:rPr lang="en-US" sz="2000" b="1" dirty="0">
                <a:solidFill>
                  <a:srgbClr val="002060"/>
                </a:solidFill>
              </a:rPr>
              <a:t>A total sale of INR 15,000 was made at the </a:t>
            </a:r>
            <a:r>
              <a:rPr lang="en-US" sz="2000" b="1" dirty="0" err="1">
                <a:solidFill>
                  <a:srgbClr val="002060"/>
                </a:solidFill>
              </a:rPr>
              <a:t>RCity</a:t>
            </a:r>
            <a:r>
              <a:rPr lang="en-US" sz="2000" b="1" dirty="0">
                <a:solidFill>
                  <a:srgbClr val="002060"/>
                </a:solidFill>
              </a:rPr>
              <a:t> Mall Exhibition</a:t>
            </a:r>
          </a:p>
        </p:txBody>
      </p:sp>
      <p:pic>
        <p:nvPicPr>
          <p:cNvPr id="47107" name="Picture 3"/>
          <p:cNvPicPr>
            <a:picLocks noChangeAspect="1" noChangeArrowheads="1"/>
          </p:cNvPicPr>
          <p:nvPr/>
        </p:nvPicPr>
        <p:blipFill>
          <a:blip r:embed="rId2">
            <a:lum bright="10000" contrast="30000"/>
          </a:blip>
          <a:srcRect/>
          <a:stretch>
            <a:fillRect/>
          </a:stretch>
        </p:blipFill>
        <p:spPr bwMode="auto">
          <a:xfrm>
            <a:off x="5467350" y="533400"/>
            <a:ext cx="3371850" cy="4495800"/>
          </a:xfrm>
          <a:prstGeom prst="rect">
            <a:avLst/>
          </a:prstGeom>
          <a:noFill/>
          <a:ln w="9525">
            <a:noFill/>
            <a:miter lim="800000"/>
            <a:headEnd/>
            <a:tailEnd/>
          </a:ln>
          <a:effectLst/>
        </p:spPr>
      </p:pic>
      <p:pic>
        <p:nvPicPr>
          <p:cNvPr id="47108" name="Picture 4"/>
          <p:cNvPicPr>
            <a:picLocks noChangeAspect="1" noChangeArrowheads="1"/>
          </p:cNvPicPr>
          <p:nvPr/>
        </p:nvPicPr>
        <p:blipFill>
          <a:blip r:embed="rId3">
            <a:lum bright="20000" contrast="20000"/>
          </a:blip>
          <a:srcRect r="14904"/>
          <a:stretch>
            <a:fillRect/>
          </a:stretch>
        </p:blipFill>
        <p:spPr bwMode="auto">
          <a:xfrm>
            <a:off x="228600" y="533399"/>
            <a:ext cx="5029200" cy="4432515"/>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l="16984" t="10417" r="18594" b="9375"/>
          <a:stretch>
            <a:fillRect/>
          </a:stretch>
        </p:blipFill>
        <p:spPr bwMode="auto">
          <a:xfrm>
            <a:off x="1066800" y="381000"/>
            <a:ext cx="7010400" cy="4907280"/>
          </a:xfrm>
          <a:prstGeom prst="rect">
            <a:avLst/>
          </a:prstGeom>
          <a:noFill/>
          <a:ln w="9525">
            <a:noFill/>
            <a:miter lim="800000"/>
            <a:headEnd/>
            <a:tailEnd/>
          </a:ln>
          <a:effectLst/>
        </p:spPr>
      </p:pic>
      <p:sp>
        <p:nvSpPr>
          <p:cNvPr id="3" name="TextBox 2"/>
          <p:cNvSpPr txBox="1"/>
          <p:nvPr/>
        </p:nvSpPr>
        <p:spPr>
          <a:xfrm>
            <a:off x="0" y="5562600"/>
            <a:ext cx="9144000" cy="400110"/>
          </a:xfrm>
          <a:prstGeom prst="rect">
            <a:avLst/>
          </a:prstGeom>
          <a:noFill/>
        </p:spPr>
        <p:txBody>
          <a:bodyPr wrap="square" rtlCol="0">
            <a:spAutoFit/>
          </a:bodyPr>
          <a:lstStyle/>
          <a:p>
            <a:pPr algn="ctr"/>
            <a:r>
              <a:rPr lang="en-US" sz="2000" b="1" dirty="0">
                <a:solidFill>
                  <a:srgbClr val="002060"/>
                </a:solidFill>
              </a:rPr>
              <a:t>A total sale of INR 8,000 was made at the Leo Club Exhibition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extBox 1"/>
          <p:cNvSpPr txBox="1"/>
          <p:nvPr/>
        </p:nvSpPr>
        <p:spPr>
          <a:xfrm>
            <a:off x="0" y="2667000"/>
            <a:ext cx="9144000" cy="1446550"/>
          </a:xfrm>
          <a:prstGeom prst="rect">
            <a:avLst/>
          </a:prstGeom>
          <a:noFill/>
        </p:spPr>
        <p:txBody>
          <a:bodyPr wrap="square" rtlCol="0">
            <a:spAutoFit/>
          </a:bodyPr>
          <a:lstStyle/>
          <a:p>
            <a:pPr algn="ctr"/>
            <a:r>
              <a:rPr lang="en-US" sz="8800" dirty="0">
                <a:solidFill>
                  <a:schemeClr val="bg1"/>
                </a:solidFill>
              </a:rPr>
              <a:t>Challenges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09600"/>
            <a:ext cx="8382000" cy="5262979"/>
          </a:xfrm>
          <a:prstGeom prst="rect">
            <a:avLst/>
          </a:prstGeom>
          <a:noFill/>
        </p:spPr>
        <p:txBody>
          <a:bodyPr wrap="square" rtlCol="0">
            <a:spAutoFit/>
          </a:bodyPr>
          <a:lstStyle/>
          <a:p>
            <a:pPr>
              <a:buFont typeface="Wingdings" pitchFamily="2" charset="2"/>
              <a:buChar char="§"/>
            </a:pPr>
            <a:r>
              <a:rPr lang="en-US" sz="2800" dirty="0">
                <a:solidFill>
                  <a:srgbClr val="002060"/>
                </a:solidFill>
              </a:rPr>
              <a:t>How to </a:t>
            </a:r>
            <a:r>
              <a:rPr lang="en-US" sz="2800" dirty="0">
                <a:solidFill>
                  <a:srgbClr val="800000"/>
                </a:solidFill>
              </a:rPr>
              <a:t>make local women make designer products </a:t>
            </a:r>
            <a:r>
              <a:rPr lang="en-US" sz="2800" dirty="0">
                <a:solidFill>
                  <a:srgbClr val="002060"/>
                </a:solidFill>
              </a:rPr>
              <a:t>with proper finishing </a:t>
            </a:r>
          </a:p>
          <a:p>
            <a:endParaRPr lang="en-US" sz="2800" dirty="0">
              <a:solidFill>
                <a:srgbClr val="002060"/>
              </a:solidFill>
            </a:endParaRPr>
          </a:p>
          <a:p>
            <a:pPr>
              <a:buFont typeface="Wingdings" pitchFamily="2" charset="2"/>
              <a:buChar char="§"/>
            </a:pPr>
            <a:r>
              <a:rPr lang="en-US" sz="2800" dirty="0">
                <a:solidFill>
                  <a:srgbClr val="002060"/>
                </a:solidFill>
              </a:rPr>
              <a:t> </a:t>
            </a:r>
            <a:r>
              <a:rPr lang="en-US" sz="2800" dirty="0">
                <a:solidFill>
                  <a:srgbClr val="800000"/>
                </a:solidFill>
              </a:rPr>
              <a:t>Finding mark</a:t>
            </a:r>
            <a:r>
              <a:rPr lang="en-US" sz="2800" dirty="0">
                <a:solidFill>
                  <a:srgbClr val="002060"/>
                </a:solidFill>
              </a:rPr>
              <a:t>et for the product – forward backward linkage </a:t>
            </a:r>
          </a:p>
          <a:p>
            <a:pPr>
              <a:buFont typeface="Wingdings" pitchFamily="2" charset="2"/>
              <a:buChar char="§"/>
            </a:pPr>
            <a:endParaRPr lang="en-US" sz="2800" dirty="0">
              <a:solidFill>
                <a:srgbClr val="002060"/>
              </a:solidFill>
            </a:endParaRPr>
          </a:p>
          <a:p>
            <a:pPr>
              <a:buFont typeface="Wingdings" pitchFamily="2" charset="2"/>
              <a:buChar char="§"/>
            </a:pPr>
            <a:r>
              <a:rPr lang="en-US" sz="2800" dirty="0">
                <a:solidFill>
                  <a:srgbClr val="002060"/>
                </a:solidFill>
              </a:rPr>
              <a:t> Finding a </a:t>
            </a:r>
            <a:r>
              <a:rPr lang="en-US" sz="2800" dirty="0">
                <a:solidFill>
                  <a:srgbClr val="800000"/>
                </a:solidFill>
              </a:rPr>
              <a:t>permanent place to sell </a:t>
            </a:r>
            <a:r>
              <a:rPr lang="en-US" sz="2800" dirty="0">
                <a:solidFill>
                  <a:srgbClr val="002060"/>
                </a:solidFill>
              </a:rPr>
              <a:t>the product</a:t>
            </a:r>
          </a:p>
          <a:p>
            <a:pPr>
              <a:buFont typeface="Wingdings" pitchFamily="2" charset="2"/>
              <a:buChar char="§"/>
            </a:pPr>
            <a:endParaRPr lang="en-US" sz="2800" dirty="0">
              <a:solidFill>
                <a:srgbClr val="002060"/>
              </a:solidFill>
            </a:endParaRPr>
          </a:p>
          <a:p>
            <a:pPr>
              <a:buFont typeface="Wingdings" pitchFamily="2" charset="2"/>
              <a:buChar char="§"/>
            </a:pPr>
            <a:r>
              <a:rPr lang="en-US" sz="2800" dirty="0">
                <a:solidFill>
                  <a:srgbClr val="002060"/>
                </a:solidFill>
              </a:rPr>
              <a:t> </a:t>
            </a:r>
            <a:r>
              <a:rPr lang="en-US" sz="2800" dirty="0">
                <a:solidFill>
                  <a:srgbClr val="800000"/>
                </a:solidFill>
              </a:rPr>
              <a:t>Exhibition charges are high </a:t>
            </a:r>
            <a:r>
              <a:rPr lang="en-US" sz="2800" dirty="0">
                <a:solidFill>
                  <a:srgbClr val="002060"/>
                </a:solidFill>
              </a:rPr>
              <a:t>if we want to sell at big places however we there is no certainty about sale</a:t>
            </a:r>
          </a:p>
          <a:p>
            <a:pPr>
              <a:buFont typeface="Wingdings" pitchFamily="2" charset="2"/>
              <a:buChar char="§"/>
            </a:pPr>
            <a:endParaRPr lang="en-US" sz="2800" dirty="0">
              <a:solidFill>
                <a:srgbClr val="002060"/>
              </a:solidFill>
            </a:endParaRPr>
          </a:p>
          <a:p>
            <a:endParaRPr lang="en-US" sz="2800" dirty="0">
              <a:solidFill>
                <a:srgbClr val="00206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extBox 1"/>
          <p:cNvSpPr txBox="1"/>
          <p:nvPr/>
        </p:nvSpPr>
        <p:spPr>
          <a:xfrm>
            <a:off x="0" y="2667000"/>
            <a:ext cx="9144000" cy="1446550"/>
          </a:xfrm>
          <a:prstGeom prst="rect">
            <a:avLst/>
          </a:prstGeom>
          <a:noFill/>
        </p:spPr>
        <p:txBody>
          <a:bodyPr wrap="square" rtlCol="0">
            <a:spAutoFit/>
          </a:bodyPr>
          <a:lstStyle/>
          <a:p>
            <a:pPr algn="ctr"/>
            <a:r>
              <a:rPr lang="en-US" sz="8800" dirty="0">
                <a:solidFill>
                  <a:schemeClr val="bg1"/>
                </a:solidFill>
              </a:rPr>
              <a:t>Solution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990600"/>
            <a:ext cx="8382000" cy="5693866"/>
          </a:xfrm>
          <a:prstGeom prst="rect">
            <a:avLst/>
          </a:prstGeom>
          <a:noFill/>
        </p:spPr>
        <p:txBody>
          <a:bodyPr wrap="square" rtlCol="0">
            <a:spAutoFit/>
          </a:bodyPr>
          <a:lstStyle/>
          <a:p>
            <a:pPr>
              <a:buFont typeface="Wingdings" pitchFamily="2" charset="2"/>
              <a:buChar char="§"/>
            </a:pPr>
            <a:r>
              <a:rPr lang="en-US" sz="2800" dirty="0">
                <a:solidFill>
                  <a:srgbClr val="002060"/>
                </a:solidFill>
              </a:rPr>
              <a:t> We </a:t>
            </a:r>
            <a:r>
              <a:rPr lang="en-US" sz="2800" dirty="0">
                <a:solidFill>
                  <a:srgbClr val="800000"/>
                </a:solidFill>
              </a:rPr>
              <a:t>trained our women </a:t>
            </a:r>
            <a:r>
              <a:rPr lang="en-US" sz="2800" dirty="0">
                <a:solidFill>
                  <a:srgbClr val="002060"/>
                </a:solidFill>
              </a:rPr>
              <a:t>for 3 months on how make high quality products with proper designing and finishing</a:t>
            </a:r>
          </a:p>
          <a:p>
            <a:pPr>
              <a:buFont typeface="Wingdings" pitchFamily="2" charset="2"/>
              <a:buChar char="§"/>
            </a:pPr>
            <a:endParaRPr lang="en-US" sz="2800" dirty="0">
              <a:solidFill>
                <a:srgbClr val="002060"/>
              </a:solidFill>
            </a:endParaRPr>
          </a:p>
          <a:p>
            <a:pPr>
              <a:buFont typeface="Wingdings" pitchFamily="2" charset="2"/>
              <a:buChar char="§"/>
            </a:pPr>
            <a:r>
              <a:rPr lang="en-US" sz="2800" dirty="0">
                <a:solidFill>
                  <a:srgbClr val="002060"/>
                </a:solidFill>
              </a:rPr>
              <a:t> Several </a:t>
            </a:r>
            <a:r>
              <a:rPr lang="en-US" sz="2800" dirty="0">
                <a:solidFill>
                  <a:srgbClr val="800000"/>
                </a:solidFill>
              </a:rPr>
              <a:t>efforts were made to keep the women motivated</a:t>
            </a:r>
            <a:r>
              <a:rPr lang="en-US" sz="2800" dirty="0">
                <a:solidFill>
                  <a:srgbClr val="002060"/>
                </a:solidFill>
              </a:rPr>
              <a:t>. We made them understand that they are in </a:t>
            </a:r>
            <a:r>
              <a:rPr lang="en-US" sz="2800" dirty="0">
                <a:solidFill>
                  <a:srgbClr val="800000"/>
                </a:solidFill>
              </a:rPr>
              <a:t>the process of building a brand </a:t>
            </a:r>
            <a:r>
              <a:rPr lang="en-US" sz="2800" dirty="0">
                <a:solidFill>
                  <a:srgbClr val="002060"/>
                </a:solidFill>
              </a:rPr>
              <a:t>at </a:t>
            </a:r>
            <a:r>
              <a:rPr lang="en-US" sz="2800" dirty="0" err="1">
                <a:solidFill>
                  <a:srgbClr val="002060"/>
                </a:solidFill>
              </a:rPr>
              <a:t>Kalagodha</a:t>
            </a:r>
            <a:endParaRPr lang="en-US" sz="2800" dirty="0">
              <a:solidFill>
                <a:srgbClr val="002060"/>
              </a:solidFill>
            </a:endParaRPr>
          </a:p>
          <a:p>
            <a:pPr>
              <a:buFont typeface="Wingdings" pitchFamily="2" charset="2"/>
              <a:buChar char="§"/>
            </a:pPr>
            <a:endParaRPr lang="en-US" sz="2800" dirty="0">
              <a:solidFill>
                <a:srgbClr val="002060"/>
              </a:solidFill>
            </a:endParaRPr>
          </a:p>
          <a:p>
            <a:pPr>
              <a:buFont typeface="Wingdings" pitchFamily="2" charset="2"/>
              <a:buChar char="§"/>
            </a:pPr>
            <a:r>
              <a:rPr lang="en-US" sz="2800" dirty="0">
                <a:solidFill>
                  <a:srgbClr val="002060"/>
                </a:solidFill>
              </a:rPr>
              <a:t> We also </a:t>
            </a:r>
            <a:r>
              <a:rPr lang="en-US" sz="2800" dirty="0">
                <a:solidFill>
                  <a:srgbClr val="800000"/>
                </a:solidFill>
              </a:rPr>
              <a:t>recognized which women were good at what and then accordingly distributed the work </a:t>
            </a:r>
          </a:p>
          <a:p>
            <a:pPr>
              <a:buFont typeface="Wingdings" pitchFamily="2" charset="2"/>
              <a:buChar char="§"/>
            </a:pPr>
            <a:endParaRPr lang="en-US" sz="2800" dirty="0">
              <a:solidFill>
                <a:srgbClr val="002060"/>
              </a:solidFill>
            </a:endParaRPr>
          </a:p>
          <a:p>
            <a:pPr>
              <a:buFont typeface="Wingdings" pitchFamily="2" charset="2"/>
              <a:buChar char="§"/>
            </a:pPr>
            <a:endParaRPr lang="en-US" sz="2800" dirty="0">
              <a:solidFill>
                <a:srgbClr val="002060"/>
              </a:solidFill>
            </a:endParaRPr>
          </a:p>
          <a:p>
            <a:pPr>
              <a:buFont typeface="Wingdings" pitchFamily="2" charset="2"/>
              <a:buChar char="§"/>
            </a:pPr>
            <a:endParaRPr lang="en-US" sz="2800" dirty="0">
              <a:solidFill>
                <a:srgbClr val="00206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extBox 1"/>
          <p:cNvSpPr txBox="1"/>
          <p:nvPr/>
        </p:nvSpPr>
        <p:spPr>
          <a:xfrm>
            <a:off x="0" y="2667000"/>
            <a:ext cx="9144000" cy="1446550"/>
          </a:xfrm>
          <a:prstGeom prst="rect">
            <a:avLst/>
          </a:prstGeom>
          <a:noFill/>
        </p:spPr>
        <p:txBody>
          <a:bodyPr wrap="square" rtlCol="0">
            <a:spAutoFit/>
          </a:bodyPr>
          <a:lstStyle/>
          <a:p>
            <a:pPr algn="ctr"/>
            <a:r>
              <a:rPr lang="en-US" sz="8800" dirty="0">
                <a:solidFill>
                  <a:schemeClr val="bg1"/>
                </a:solidFill>
              </a:rPr>
              <a:t>Future Plans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52400"/>
            <a:ext cx="8610600" cy="6555641"/>
          </a:xfrm>
          <a:prstGeom prst="rect">
            <a:avLst/>
          </a:prstGeom>
          <a:noFill/>
          <a:ln>
            <a:noFill/>
            <a:prstDash val="sysDot"/>
          </a:ln>
        </p:spPr>
        <p:txBody>
          <a:bodyPr wrap="square" rtlCol="0">
            <a:spAutoFit/>
          </a:bodyPr>
          <a:lstStyle/>
          <a:p>
            <a:pPr>
              <a:buFont typeface="Wingdings" pitchFamily="2" charset="2"/>
              <a:buChar char="§"/>
            </a:pPr>
            <a:r>
              <a:rPr lang="en-US" sz="2800" dirty="0">
                <a:solidFill>
                  <a:srgbClr val="002060"/>
                </a:solidFill>
              </a:rPr>
              <a:t> </a:t>
            </a:r>
            <a:r>
              <a:rPr lang="en-US" sz="2800" dirty="0">
                <a:solidFill>
                  <a:srgbClr val="800000"/>
                </a:solidFill>
              </a:rPr>
              <a:t>Expand our customer base </a:t>
            </a:r>
            <a:r>
              <a:rPr lang="en-US" sz="2800" dirty="0">
                <a:solidFill>
                  <a:srgbClr val="002060"/>
                </a:solidFill>
              </a:rPr>
              <a:t>and sell our products at Exhibits/Stalls/Malls round the year. We are planning to sell the products on </a:t>
            </a:r>
            <a:r>
              <a:rPr lang="en-US" sz="2800" dirty="0">
                <a:solidFill>
                  <a:srgbClr val="800000"/>
                </a:solidFill>
              </a:rPr>
              <a:t>Amazon Program</a:t>
            </a:r>
          </a:p>
          <a:p>
            <a:pPr>
              <a:buFont typeface="Wingdings" pitchFamily="2" charset="2"/>
              <a:buChar char="§"/>
            </a:pPr>
            <a:endParaRPr lang="en-US" sz="2800" dirty="0">
              <a:solidFill>
                <a:srgbClr val="002060"/>
              </a:solidFill>
            </a:endParaRPr>
          </a:p>
          <a:p>
            <a:pPr>
              <a:buFont typeface="Wingdings" pitchFamily="2" charset="2"/>
              <a:buChar char="§"/>
            </a:pPr>
            <a:r>
              <a:rPr lang="en-US" sz="2800" dirty="0">
                <a:solidFill>
                  <a:srgbClr val="002060"/>
                </a:solidFill>
              </a:rPr>
              <a:t> Provide our women an opportunity to </a:t>
            </a:r>
            <a:r>
              <a:rPr lang="en-US" sz="2800" dirty="0">
                <a:solidFill>
                  <a:srgbClr val="800000"/>
                </a:solidFill>
              </a:rPr>
              <a:t>become social entrepreneurs</a:t>
            </a:r>
          </a:p>
          <a:p>
            <a:pPr>
              <a:buFont typeface="Wingdings" pitchFamily="2" charset="2"/>
              <a:buChar char="§"/>
            </a:pPr>
            <a:endParaRPr lang="en-US" sz="2800" dirty="0">
              <a:solidFill>
                <a:srgbClr val="800000"/>
              </a:solidFill>
            </a:endParaRPr>
          </a:p>
          <a:p>
            <a:pPr>
              <a:buFont typeface="Wingdings" pitchFamily="2" charset="2"/>
              <a:buChar char="§"/>
            </a:pPr>
            <a:r>
              <a:rPr lang="en-US" sz="2800" dirty="0">
                <a:solidFill>
                  <a:srgbClr val="002060"/>
                </a:solidFill>
              </a:rPr>
              <a:t> </a:t>
            </a:r>
            <a:r>
              <a:rPr lang="en-US" sz="2800" dirty="0">
                <a:solidFill>
                  <a:srgbClr val="800000"/>
                </a:solidFill>
              </a:rPr>
              <a:t>Develop a brand </a:t>
            </a:r>
            <a:r>
              <a:rPr lang="en-US" sz="2800" dirty="0">
                <a:solidFill>
                  <a:srgbClr val="002060"/>
                </a:solidFill>
              </a:rPr>
              <a:t>named which makes </a:t>
            </a:r>
            <a:r>
              <a:rPr lang="en-US" sz="2800" dirty="0">
                <a:solidFill>
                  <a:srgbClr val="800000"/>
                </a:solidFill>
              </a:rPr>
              <a:t>high quality innovative products from waste</a:t>
            </a:r>
          </a:p>
          <a:p>
            <a:pPr>
              <a:buFont typeface="Wingdings" pitchFamily="2" charset="2"/>
              <a:buChar char="§"/>
            </a:pPr>
            <a:endParaRPr lang="en-US" sz="2800" dirty="0">
              <a:solidFill>
                <a:srgbClr val="800000"/>
              </a:solidFill>
            </a:endParaRPr>
          </a:p>
          <a:p>
            <a:pPr>
              <a:buFont typeface="Wingdings" pitchFamily="2" charset="2"/>
              <a:buChar char="§"/>
            </a:pPr>
            <a:r>
              <a:rPr lang="en-US" sz="2800" dirty="0">
                <a:solidFill>
                  <a:srgbClr val="002060"/>
                </a:solidFill>
              </a:rPr>
              <a:t> </a:t>
            </a:r>
            <a:r>
              <a:rPr lang="en-US" sz="2800" dirty="0">
                <a:solidFill>
                  <a:srgbClr val="800000"/>
                </a:solidFill>
              </a:rPr>
              <a:t>Add more variety </a:t>
            </a:r>
            <a:r>
              <a:rPr lang="en-US" sz="2800" dirty="0">
                <a:solidFill>
                  <a:srgbClr val="002060"/>
                </a:solidFill>
              </a:rPr>
              <a:t>to our current range of products and train women on how to make the same</a:t>
            </a:r>
          </a:p>
          <a:p>
            <a:pPr>
              <a:buFont typeface="Wingdings" pitchFamily="2" charset="2"/>
              <a:buChar char="§"/>
            </a:pPr>
            <a:endParaRPr lang="en-US" sz="2800" dirty="0">
              <a:solidFill>
                <a:srgbClr val="002060"/>
              </a:solidFill>
            </a:endParaRPr>
          </a:p>
          <a:p>
            <a:pPr>
              <a:buFont typeface="Wingdings" pitchFamily="2" charset="2"/>
              <a:buChar char="§"/>
            </a:pPr>
            <a:r>
              <a:rPr lang="en-US" sz="2800" dirty="0">
                <a:solidFill>
                  <a:srgbClr val="002060"/>
                </a:solidFill>
              </a:rPr>
              <a:t> </a:t>
            </a:r>
            <a:r>
              <a:rPr lang="en-US" sz="2800" dirty="0">
                <a:solidFill>
                  <a:srgbClr val="800000"/>
                </a:solidFill>
              </a:rPr>
              <a:t>Collaborating with brands such Johnsons </a:t>
            </a:r>
            <a:r>
              <a:rPr lang="en-US" sz="2800" dirty="0">
                <a:solidFill>
                  <a:srgbClr val="002060"/>
                </a:solidFill>
              </a:rPr>
              <a:t>to train our women and purchase our product </a:t>
            </a:r>
            <a:r>
              <a:rPr lang="en-US" sz="2800" dirty="0">
                <a:solidFill>
                  <a:srgbClr val="002060"/>
                </a:solidFill>
                <a:cs typeface="Aparajita" pitchFamily="34" charset="0"/>
              </a:rPr>
              <a:t>as part of their CSR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extBox 1"/>
          <p:cNvSpPr txBox="1"/>
          <p:nvPr/>
        </p:nvSpPr>
        <p:spPr>
          <a:xfrm>
            <a:off x="0" y="2667000"/>
            <a:ext cx="9144000" cy="1446550"/>
          </a:xfrm>
          <a:prstGeom prst="rect">
            <a:avLst/>
          </a:prstGeom>
          <a:noFill/>
        </p:spPr>
        <p:txBody>
          <a:bodyPr wrap="square" rtlCol="0">
            <a:spAutoFit/>
          </a:bodyPr>
          <a:lstStyle/>
          <a:p>
            <a:pPr algn="ctr"/>
            <a:r>
              <a:rPr lang="en-US" sz="8800" dirty="0">
                <a:solidFill>
                  <a:schemeClr val="bg1"/>
                </a:solidFill>
              </a:rPr>
              <a:t>Meet Our Team</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srcRect l="23426" t="16667" r="25050" b="6250"/>
          <a:stretch>
            <a:fillRect/>
          </a:stretch>
        </p:blipFill>
        <p:spPr bwMode="auto">
          <a:xfrm>
            <a:off x="685800" y="0"/>
            <a:ext cx="8153400" cy="68580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58204" cy="785817"/>
          </a:xfr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r>
              <a:rPr lang="en-IN" sz="4000" b="1" dirty="0">
                <a:solidFill>
                  <a:srgbClr val="0070C0"/>
                </a:solidFill>
                <a:latin typeface="Agency FB" pitchFamily="34" charset="0"/>
              </a:rPr>
              <a:t> PSS coverage IN DHARAVI …</a:t>
            </a:r>
          </a:p>
        </p:txBody>
      </p:sp>
      <p:sp>
        <p:nvSpPr>
          <p:cNvPr id="16386" name="Content Placeholder 2"/>
          <p:cNvSpPr>
            <a:spLocks noGrp="1"/>
          </p:cNvSpPr>
          <p:nvPr>
            <p:ph idx="1"/>
          </p:nvPr>
        </p:nvSpPr>
        <p:spPr>
          <a:xfrm>
            <a:off x="301625" y="1527175"/>
            <a:ext cx="8504238" cy="2130425"/>
          </a:xfrm>
        </p:spPr>
        <p:txBody>
          <a:bodyPr>
            <a:normAutofit/>
          </a:bodyPr>
          <a:lstStyle/>
          <a:p>
            <a:pPr marL="0" indent="0">
              <a:buNone/>
            </a:pPr>
            <a:r>
              <a:rPr lang="en-US" sz="1700" b="1" dirty="0">
                <a:latin typeface="Agency FB" pitchFamily="34" charset="0"/>
              </a:rPr>
              <a:t> </a:t>
            </a:r>
          </a:p>
          <a:p>
            <a:pPr marL="0" indent="0" eaLnBrk="1" hangingPunct="1">
              <a:lnSpc>
                <a:spcPct val="150000"/>
              </a:lnSpc>
              <a:buNone/>
            </a:pPr>
            <a:endParaRPr lang="en-US" sz="1800" b="1" dirty="0">
              <a:latin typeface="Arial" charset="0"/>
              <a:cs typeface="Arial" charset="0"/>
            </a:endParaRPr>
          </a:p>
          <a:p>
            <a:pPr algn="ctr" eaLnBrk="1" hangingPunct="1">
              <a:lnSpc>
                <a:spcPct val="150000"/>
              </a:lnSpc>
              <a:buFont typeface="Arial" charset="0"/>
              <a:buNone/>
            </a:pPr>
            <a:endParaRPr lang="mr-IN" sz="1800" b="1" dirty="0">
              <a:latin typeface="Arial" charset="0"/>
              <a:cs typeface="Arial" charset="0"/>
            </a:endParaRPr>
          </a:p>
          <a:p>
            <a:pPr algn="ctr" eaLnBrk="1" hangingPunct="1">
              <a:lnSpc>
                <a:spcPct val="150000"/>
              </a:lnSpc>
              <a:buFont typeface="Arial" charset="0"/>
              <a:buNone/>
            </a:pPr>
            <a:endParaRPr lang="en-US" sz="1800" b="1" dirty="0">
              <a:latin typeface="Arial" charset="0"/>
              <a:cs typeface="Arial" charset="0"/>
            </a:endParaRPr>
          </a:p>
        </p:txBody>
      </p:sp>
      <p:sp>
        <p:nvSpPr>
          <p:cNvPr id="6" name="Content Placeholder 3"/>
          <p:cNvSpPr txBox="1">
            <a:spLocks/>
          </p:cNvSpPr>
          <p:nvPr/>
        </p:nvSpPr>
        <p:spPr>
          <a:xfrm>
            <a:off x="304800" y="3048000"/>
            <a:ext cx="8839200" cy="2971800"/>
          </a:xfrm>
          <a:prstGeom prst="rect">
            <a:avLst/>
          </a:prstGeom>
        </p:spPr>
        <p:txBody>
          <a:bodyPr/>
          <a:lstStyle/>
          <a:p>
            <a:pPr marL="274320" indent="-274320" algn="ctr" fontAlgn="auto">
              <a:lnSpc>
                <a:spcPct val="160000"/>
              </a:lnSpc>
              <a:spcBef>
                <a:spcPct val="20000"/>
              </a:spcBef>
              <a:spcAft>
                <a:spcPts val="0"/>
              </a:spcAft>
              <a:buClr>
                <a:schemeClr val="accent1"/>
              </a:buClr>
              <a:buSzPct val="85000"/>
              <a:buFont typeface="Arial" pitchFamily="34" charset="0"/>
              <a:buNone/>
              <a:defRPr/>
            </a:pPr>
            <a:endParaRPr lang="en-US" sz="1600" b="1" dirty="0">
              <a:solidFill>
                <a:schemeClr val="tx1">
                  <a:lumMod val="95000"/>
                  <a:lumOff val="5000"/>
                </a:schemeClr>
              </a:solidFill>
              <a:latin typeface="Arial" pitchFamily="34" charset="0"/>
              <a:cs typeface="Arial" pitchFamily="34" charset="0"/>
            </a:endParaRPr>
          </a:p>
          <a:p>
            <a:pPr marL="274320" indent="-274320" algn="ctr" fontAlgn="auto">
              <a:lnSpc>
                <a:spcPct val="160000"/>
              </a:lnSpc>
              <a:spcBef>
                <a:spcPct val="20000"/>
              </a:spcBef>
              <a:spcAft>
                <a:spcPts val="0"/>
              </a:spcAft>
              <a:buClr>
                <a:schemeClr val="accent1"/>
              </a:buClr>
              <a:buSzPct val="85000"/>
              <a:buFont typeface="Arial" pitchFamily="34" charset="0"/>
              <a:buNone/>
              <a:defRPr/>
            </a:pPr>
            <a:endParaRPr lang="en-US" sz="1600" b="1" dirty="0">
              <a:solidFill>
                <a:schemeClr val="tx1">
                  <a:lumMod val="95000"/>
                  <a:lumOff val="5000"/>
                </a:schemeClr>
              </a:solidFill>
              <a:latin typeface="Arial" pitchFamily="34" charset="0"/>
              <a:cs typeface="Arial" pitchFamily="34" charset="0"/>
            </a:endParaRPr>
          </a:p>
          <a:p>
            <a:pPr marL="274320" indent="-274320" algn="ctr" fontAlgn="auto">
              <a:lnSpc>
                <a:spcPct val="160000"/>
              </a:lnSpc>
              <a:spcBef>
                <a:spcPct val="20000"/>
              </a:spcBef>
              <a:spcAft>
                <a:spcPts val="0"/>
              </a:spcAft>
              <a:buClr>
                <a:schemeClr val="accent1"/>
              </a:buClr>
              <a:buSzPct val="85000"/>
              <a:buFont typeface="Arial" pitchFamily="34" charset="0"/>
              <a:buNone/>
              <a:defRPr/>
            </a:pPr>
            <a:endParaRPr lang="en-US" sz="1600" b="1" dirty="0">
              <a:solidFill>
                <a:schemeClr val="tx1">
                  <a:lumMod val="95000"/>
                  <a:lumOff val="5000"/>
                </a:schemeClr>
              </a:solidFill>
              <a:latin typeface="Arial" pitchFamily="34" charset="0"/>
              <a:cs typeface="Arial" pitchFamily="34" charset="0"/>
            </a:endParaRPr>
          </a:p>
          <a:p>
            <a:pPr marL="274320" indent="-274320" algn="ctr" fontAlgn="auto">
              <a:lnSpc>
                <a:spcPct val="160000"/>
              </a:lnSpc>
              <a:spcBef>
                <a:spcPct val="20000"/>
              </a:spcBef>
              <a:spcAft>
                <a:spcPts val="0"/>
              </a:spcAft>
              <a:buClr>
                <a:schemeClr val="accent1"/>
              </a:buClr>
              <a:buSzPct val="85000"/>
              <a:buFont typeface="Arial" pitchFamily="34" charset="0"/>
              <a:buNone/>
              <a:defRPr/>
            </a:pPr>
            <a:r>
              <a:rPr lang="en-US" sz="1600" b="1" dirty="0">
                <a:solidFill>
                  <a:schemeClr val="tx1">
                    <a:lumMod val="95000"/>
                    <a:lumOff val="5000"/>
                  </a:schemeClr>
                </a:solidFill>
                <a:latin typeface="Arial" pitchFamily="34" charset="0"/>
                <a:cs typeface="Arial" pitchFamily="34" charset="0"/>
              </a:rPr>
              <a:t> </a:t>
            </a:r>
          </a:p>
          <a:p>
            <a:pPr marL="274320" indent="-274320" algn="ctr" fontAlgn="auto">
              <a:lnSpc>
                <a:spcPct val="160000"/>
              </a:lnSpc>
              <a:spcBef>
                <a:spcPct val="20000"/>
              </a:spcBef>
              <a:spcAft>
                <a:spcPts val="0"/>
              </a:spcAft>
              <a:buClr>
                <a:schemeClr val="accent1"/>
              </a:buClr>
              <a:buSzPct val="85000"/>
              <a:buFont typeface="Arial" pitchFamily="34" charset="0"/>
              <a:buNone/>
              <a:defRPr/>
            </a:pPr>
            <a:r>
              <a:rPr lang="en-US" sz="1600" b="1" dirty="0">
                <a:solidFill>
                  <a:schemeClr val="tx1">
                    <a:lumMod val="95000"/>
                    <a:lumOff val="5000"/>
                  </a:schemeClr>
                </a:solidFill>
                <a:latin typeface="Arial" pitchFamily="34" charset="0"/>
                <a:cs typeface="Arial" pitchFamily="34" charset="0"/>
              </a:rPr>
              <a:t> </a:t>
            </a:r>
          </a:p>
          <a:p>
            <a:pPr marL="274320" indent="-274320" algn="ctr" fontAlgn="auto">
              <a:lnSpc>
                <a:spcPct val="160000"/>
              </a:lnSpc>
              <a:spcBef>
                <a:spcPct val="20000"/>
              </a:spcBef>
              <a:spcAft>
                <a:spcPts val="0"/>
              </a:spcAft>
              <a:buClr>
                <a:schemeClr val="accent1"/>
              </a:buClr>
              <a:buSzPct val="85000"/>
              <a:buFont typeface="Arial" pitchFamily="34" charset="0"/>
              <a:buNone/>
              <a:defRPr/>
            </a:pPr>
            <a:endParaRPr lang="en-US" sz="1600" b="1" dirty="0">
              <a:solidFill>
                <a:schemeClr val="tx1">
                  <a:lumMod val="95000"/>
                  <a:lumOff val="5000"/>
                </a:schemeClr>
              </a:solidFill>
              <a:latin typeface="Mangal" pitchFamily="18" charset="0"/>
              <a:cs typeface="Mangal" pitchFamily="18" charset="0"/>
            </a:endParaRPr>
          </a:p>
        </p:txBody>
      </p:sp>
      <p:graphicFrame>
        <p:nvGraphicFramePr>
          <p:cNvPr id="5" name="Content Placeholder 3"/>
          <p:cNvGraphicFramePr>
            <a:graphicFrameLocks/>
          </p:cNvGraphicFramePr>
          <p:nvPr>
            <p:extLst>
              <p:ext uri="{D42A27DB-BD31-4B8C-83A1-F6EECF244321}">
                <p14:modId xmlns:p14="http://schemas.microsoft.com/office/powerpoint/2010/main" val="1818414211"/>
              </p:ext>
            </p:extLst>
          </p:nvPr>
        </p:nvGraphicFramePr>
        <p:xfrm>
          <a:off x="381000" y="1143000"/>
          <a:ext cx="8305800" cy="5410200"/>
        </p:xfrm>
        <a:graphic>
          <a:graphicData uri="http://schemas.openxmlformats.org/drawingml/2006/table">
            <a:tbl>
              <a:tblPr firstRow="1" bandRow="1">
                <a:tableStyleId>{5DA37D80-6434-44D0-A028-1B22A696006F}</a:tableStyleId>
              </a:tblPr>
              <a:tblGrid>
                <a:gridCol w="1121015">
                  <a:extLst>
                    <a:ext uri="{9D8B030D-6E8A-4147-A177-3AD203B41FA5}">
                      <a16:colId xmlns:a16="http://schemas.microsoft.com/office/drawing/2014/main" val="20000"/>
                    </a:ext>
                  </a:extLst>
                </a:gridCol>
                <a:gridCol w="4348686">
                  <a:extLst>
                    <a:ext uri="{9D8B030D-6E8A-4147-A177-3AD203B41FA5}">
                      <a16:colId xmlns:a16="http://schemas.microsoft.com/office/drawing/2014/main" val="20001"/>
                    </a:ext>
                  </a:extLst>
                </a:gridCol>
                <a:gridCol w="2836099">
                  <a:extLst>
                    <a:ext uri="{9D8B030D-6E8A-4147-A177-3AD203B41FA5}">
                      <a16:colId xmlns:a16="http://schemas.microsoft.com/office/drawing/2014/main" val="20002"/>
                    </a:ext>
                  </a:extLst>
                </a:gridCol>
              </a:tblGrid>
              <a:tr h="677633">
                <a:tc>
                  <a:txBody>
                    <a:bodyPr/>
                    <a:lstStyle/>
                    <a:p>
                      <a:pPr algn="ctr"/>
                      <a:r>
                        <a:rPr lang="en-IN" sz="2400" dirty="0"/>
                        <a:t>Sr.</a:t>
                      </a:r>
                      <a:r>
                        <a:rPr lang="en-IN" sz="2400" baseline="0" dirty="0"/>
                        <a:t> </a:t>
                      </a:r>
                      <a:r>
                        <a:rPr lang="en-IN" sz="2400" dirty="0"/>
                        <a:t>No.</a:t>
                      </a:r>
                      <a:endParaRPr lang="en-IN" sz="2400" b="1" dirty="0">
                        <a:latin typeface="Agency FB" pitchFamily="34" charset="0"/>
                      </a:endParaRPr>
                    </a:p>
                  </a:txBody>
                  <a:tcPr anchor="ctr"/>
                </a:tc>
                <a:tc>
                  <a:txBody>
                    <a:bodyPr/>
                    <a:lstStyle/>
                    <a:p>
                      <a:pPr algn="ctr"/>
                      <a:r>
                        <a:rPr lang="en-IN" sz="2400" dirty="0"/>
                        <a:t>Indicators</a:t>
                      </a:r>
                      <a:endParaRPr lang="en-IN" sz="2400" b="1" dirty="0">
                        <a:latin typeface="Agency FB" pitchFamily="34" charset="0"/>
                      </a:endParaRPr>
                    </a:p>
                  </a:txBody>
                  <a:tcPr anchor="ctr"/>
                </a:tc>
                <a:tc>
                  <a:txBody>
                    <a:bodyPr/>
                    <a:lstStyle/>
                    <a:p>
                      <a:pPr algn="ctr"/>
                      <a:r>
                        <a:rPr lang="en-IN" sz="2400" dirty="0"/>
                        <a:t>Coverage</a:t>
                      </a:r>
                      <a:r>
                        <a:rPr lang="en-IN" sz="2400" baseline="0" dirty="0"/>
                        <a:t> </a:t>
                      </a:r>
                      <a:endParaRPr lang="en-IN" sz="2400" b="1" dirty="0">
                        <a:latin typeface="Agency FB" pitchFamily="34" charset="0"/>
                      </a:endParaRPr>
                    </a:p>
                  </a:txBody>
                  <a:tcPr anchor="ctr"/>
                </a:tc>
                <a:extLst>
                  <a:ext uri="{0D108BD9-81ED-4DB2-BD59-A6C34878D82A}">
                    <a16:rowId xmlns:a16="http://schemas.microsoft.com/office/drawing/2014/main" val="10000"/>
                  </a:ext>
                </a:extLst>
              </a:tr>
              <a:tr h="791882">
                <a:tc>
                  <a:txBody>
                    <a:bodyPr/>
                    <a:lstStyle/>
                    <a:p>
                      <a:pPr algn="ctr"/>
                      <a:r>
                        <a:rPr lang="en-US" sz="2000" b="1" dirty="0"/>
                        <a:t>1</a:t>
                      </a:r>
                      <a:endParaRPr lang="en-IN" sz="2000" b="1" dirty="0">
                        <a:latin typeface="Agency FB" pitchFamily="34" charset="0"/>
                      </a:endParaRPr>
                    </a:p>
                  </a:txBody>
                  <a:tcPr anchor="ctr"/>
                </a:tc>
                <a:tc>
                  <a:txBody>
                    <a:bodyPr/>
                    <a:lstStyle/>
                    <a:p>
                      <a:r>
                        <a:rPr lang="en-US" sz="2000" b="1" dirty="0"/>
                        <a:t>No. of SHG within PSS</a:t>
                      </a:r>
                      <a:endParaRPr lang="en-US" sz="2000" b="1" dirty="0">
                        <a:latin typeface="Agency FB"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t>196</a:t>
                      </a:r>
                      <a:endParaRPr lang="en-US" sz="2000" b="1" dirty="0">
                        <a:latin typeface="Arial Black" pitchFamily="34" charset="0"/>
                      </a:endParaRPr>
                    </a:p>
                  </a:txBody>
                  <a:tcPr anchor="ctr"/>
                </a:tc>
                <a:extLst>
                  <a:ext uri="{0D108BD9-81ED-4DB2-BD59-A6C34878D82A}">
                    <a16:rowId xmlns:a16="http://schemas.microsoft.com/office/drawing/2014/main" val="10001"/>
                  </a:ext>
                </a:extLst>
              </a:tr>
              <a:tr h="652101">
                <a:tc>
                  <a:txBody>
                    <a:bodyPr/>
                    <a:lstStyle/>
                    <a:p>
                      <a:pPr algn="ctr"/>
                      <a:r>
                        <a:rPr lang="en-US" sz="2000" b="1" dirty="0"/>
                        <a:t>2</a:t>
                      </a:r>
                      <a:endParaRPr lang="en-IN" sz="2000" b="1" dirty="0">
                        <a:latin typeface="Agency FB" pitchFamily="34" charset="0"/>
                      </a:endParaRPr>
                    </a:p>
                  </a:txBody>
                  <a:tcPr anchor="ctr"/>
                </a:tc>
                <a:tc>
                  <a:txBody>
                    <a:bodyPr/>
                    <a:lstStyle/>
                    <a:p>
                      <a:r>
                        <a:rPr lang="en-US" sz="2000" b="1" dirty="0"/>
                        <a:t>Geographical Coverage </a:t>
                      </a:r>
                      <a:endParaRPr lang="en-IN" sz="2000" b="1" dirty="0">
                        <a:latin typeface="Agency FB"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baseline="0" dirty="0"/>
                        <a:t>5 TO 8  </a:t>
                      </a:r>
                      <a:r>
                        <a:rPr lang="en-US" sz="2000" b="1" dirty="0"/>
                        <a:t>K.M radius</a:t>
                      </a:r>
                      <a:endParaRPr lang="en-US" sz="2000" b="1" dirty="0">
                        <a:latin typeface="Arial Black" pitchFamily="34" charset="0"/>
                      </a:endParaRPr>
                    </a:p>
                  </a:txBody>
                  <a:tcPr anchor="ctr"/>
                </a:tc>
                <a:extLst>
                  <a:ext uri="{0D108BD9-81ED-4DB2-BD59-A6C34878D82A}">
                    <a16:rowId xmlns:a16="http://schemas.microsoft.com/office/drawing/2014/main" val="10003"/>
                  </a:ext>
                </a:extLst>
              </a:tr>
              <a:tr h="637536">
                <a:tc>
                  <a:txBody>
                    <a:bodyPr/>
                    <a:lstStyle/>
                    <a:p>
                      <a:pPr algn="ctr"/>
                      <a:r>
                        <a:rPr lang="en-US" sz="2000" b="1" dirty="0"/>
                        <a:t>3</a:t>
                      </a:r>
                      <a:endParaRPr lang="en-IN" sz="2000" b="1" dirty="0">
                        <a:latin typeface="Agency FB" pitchFamily="34" charset="0"/>
                      </a:endParaRPr>
                    </a:p>
                  </a:txBody>
                  <a:tcPr anchor="ctr"/>
                </a:tc>
                <a:tc>
                  <a:txBody>
                    <a:bodyPr/>
                    <a:lstStyle/>
                    <a:p>
                      <a:r>
                        <a:rPr lang="en-US" sz="2000" b="1" dirty="0"/>
                        <a:t>Average Member Size in SHGs</a:t>
                      </a:r>
                      <a:endParaRPr lang="en-US" sz="2000" b="1" dirty="0">
                        <a:latin typeface="Agency FB" pitchFamily="34" charset="0"/>
                      </a:endParaRPr>
                    </a:p>
                  </a:txBody>
                  <a:tcPr anchor="ctr"/>
                </a:tc>
                <a:tc>
                  <a:txBody>
                    <a:bodyPr/>
                    <a:lstStyle/>
                    <a:p>
                      <a:pPr algn="ctr"/>
                      <a:r>
                        <a:rPr lang="en-IN" sz="2000" b="1" dirty="0"/>
                        <a:t>12</a:t>
                      </a:r>
                      <a:endParaRPr lang="en-IN" sz="2000" b="1" dirty="0">
                        <a:latin typeface="Arial Black" pitchFamily="34" charset="0"/>
                      </a:endParaRPr>
                    </a:p>
                  </a:txBody>
                  <a:tcPr anchor="ctr"/>
                </a:tc>
                <a:extLst>
                  <a:ext uri="{0D108BD9-81ED-4DB2-BD59-A6C34878D82A}">
                    <a16:rowId xmlns:a16="http://schemas.microsoft.com/office/drawing/2014/main" val="10004"/>
                  </a:ext>
                </a:extLst>
              </a:tr>
              <a:tr h="552913">
                <a:tc>
                  <a:txBody>
                    <a:bodyPr/>
                    <a:lstStyle/>
                    <a:p>
                      <a:pPr algn="ctr"/>
                      <a:r>
                        <a:rPr lang="en-US" sz="2000" b="1" dirty="0"/>
                        <a:t>4</a:t>
                      </a:r>
                      <a:endParaRPr lang="en-IN" sz="2000" b="1" dirty="0">
                        <a:latin typeface="Agency FB" pitchFamily="34" charset="0"/>
                      </a:endParaRPr>
                    </a:p>
                  </a:txBody>
                  <a:tcPr anchor="ctr"/>
                </a:tc>
                <a:tc>
                  <a:txBody>
                    <a:bodyPr/>
                    <a:lstStyle/>
                    <a:p>
                      <a:r>
                        <a:rPr lang="en-US" sz="2000" b="1" dirty="0">
                          <a:effectLst/>
                        </a:rPr>
                        <a:t>Total Member</a:t>
                      </a:r>
                      <a:endParaRPr lang="en-US" sz="2000" b="1" dirty="0">
                        <a:effectLst/>
                        <a:latin typeface="Agency FB" pitchFamily="34" charset="0"/>
                      </a:endParaRPr>
                    </a:p>
                  </a:txBody>
                  <a:tcPr anchor="ctr"/>
                </a:tc>
                <a:tc>
                  <a:txBody>
                    <a:bodyPr/>
                    <a:lstStyle/>
                    <a:p>
                      <a:pPr algn="ctr"/>
                      <a:r>
                        <a:rPr lang="en-IN" sz="2000" b="1" dirty="0"/>
                        <a:t>2240</a:t>
                      </a:r>
                      <a:endParaRPr lang="en-IN" sz="2000" b="1" dirty="0">
                        <a:latin typeface="Arial Black" pitchFamily="34" charset="0"/>
                      </a:endParaRPr>
                    </a:p>
                  </a:txBody>
                  <a:tcPr anchor="ctr"/>
                </a:tc>
                <a:extLst>
                  <a:ext uri="{0D108BD9-81ED-4DB2-BD59-A6C34878D82A}">
                    <a16:rowId xmlns:a16="http://schemas.microsoft.com/office/drawing/2014/main" val="10005"/>
                  </a:ext>
                </a:extLst>
              </a:tr>
              <a:tr h="709342">
                <a:tc>
                  <a:txBody>
                    <a:bodyPr/>
                    <a:lstStyle/>
                    <a:p>
                      <a:pPr algn="ctr"/>
                      <a:endParaRPr lang="en-IN" sz="2000" b="0" dirty="0">
                        <a:latin typeface="Agency FB" pitchFamily="34" charset="0"/>
                      </a:endParaRPr>
                    </a:p>
                  </a:txBody>
                  <a:tcPr anchor="ctr"/>
                </a:tc>
                <a:tc>
                  <a:txBody>
                    <a:bodyPr/>
                    <a:lstStyle/>
                    <a:p>
                      <a:r>
                        <a:rPr lang="en-US" sz="2000" b="1" dirty="0"/>
                        <a:t>                             BPL</a:t>
                      </a:r>
                      <a:endParaRPr lang="en-US" sz="2000" b="1" dirty="0">
                        <a:latin typeface="Agency FB" pitchFamily="34" charset="0"/>
                      </a:endParaRPr>
                    </a:p>
                  </a:txBody>
                  <a:tcPr anchor="ctr"/>
                </a:tc>
                <a:tc>
                  <a:txBody>
                    <a:bodyPr/>
                    <a:lstStyle/>
                    <a:p>
                      <a:pPr algn="ctr"/>
                      <a:r>
                        <a:rPr lang="en-IN" sz="2000" b="1" dirty="0"/>
                        <a:t>33</a:t>
                      </a:r>
                      <a:endParaRPr lang="en-IN" sz="2000" b="1" dirty="0">
                        <a:latin typeface="Arial Black" pitchFamily="34" charset="0"/>
                      </a:endParaRPr>
                    </a:p>
                  </a:txBody>
                  <a:tcPr anchor="ctr"/>
                </a:tc>
                <a:extLst>
                  <a:ext uri="{0D108BD9-81ED-4DB2-BD59-A6C34878D82A}">
                    <a16:rowId xmlns:a16="http://schemas.microsoft.com/office/drawing/2014/main" val="10006"/>
                  </a:ext>
                </a:extLst>
              </a:tr>
              <a:tr h="683476">
                <a:tc>
                  <a:txBody>
                    <a:bodyPr/>
                    <a:lstStyle/>
                    <a:p>
                      <a:pPr algn="ctr"/>
                      <a:endParaRPr lang="en-IN" sz="2000" b="0" dirty="0">
                        <a:latin typeface="Agency FB" pitchFamily="34" charset="0"/>
                      </a:endParaRPr>
                    </a:p>
                  </a:txBody>
                  <a:tcPr anchor="ctr"/>
                </a:tc>
                <a:tc>
                  <a:txBody>
                    <a:bodyPr/>
                    <a:lstStyle/>
                    <a:p>
                      <a:r>
                        <a:rPr lang="en-US" sz="2000" b="1" dirty="0">
                          <a:effectLst/>
                        </a:rPr>
                        <a:t>                             PRA BPL</a:t>
                      </a:r>
                      <a:endParaRPr lang="en-US" sz="2000" b="1" dirty="0">
                        <a:effectLst/>
                        <a:latin typeface="Agency FB" pitchFamily="34" charset="0"/>
                      </a:endParaRPr>
                    </a:p>
                  </a:txBody>
                  <a:tcPr anchor="ctr"/>
                </a:tc>
                <a:tc>
                  <a:txBody>
                    <a:bodyPr/>
                    <a:lstStyle/>
                    <a:p>
                      <a:pPr algn="ctr"/>
                      <a:r>
                        <a:rPr lang="en-IN" sz="2000" b="1" dirty="0"/>
                        <a:t>2134</a:t>
                      </a:r>
                      <a:endParaRPr lang="en-IN" sz="2000" b="1" dirty="0">
                        <a:latin typeface="Arial Black" pitchFamily="34" charset="0"/>
                      </a:endParaRPr>
                    </a:p>
                  </a:txBody>
                  <a:tcPr anchor="ctr"/>
                </a:tc>
                <a:extLst>
                  <a:ext uri="{0D108BD9-81ED-4DB2-BD59-A6C34878D82A}">
                    <a16:rowId xmlns:a16="http://schemas.microsoft.com/office/drawing/2014/main" val="10007"/>
                  </a:ext>
                </a:extLst>
              </a:tr>
              <a:tr h="705317">
                <a:tc>
                  <a:txBody>
                    <a:bodyPr/>
                    <a:lstStyle/>
                    <a:p>
                      <a:pPr algn="ctr"/>
                      <a:endParaRPr lang="en-IN" sz="2000" b="0" dirty="0">
                        <a:latin typeface="Agency FB" pitchFamily="34" charset="0"/>
                      </a:endParaRPr>
                    </a:p>
                  </a:txBody>
                  <a:tcPr anchor="ctr"/>
                </a:tc>
                <a:tc>
                  <a:txBody>
                    <a:bodyPr/>
                    <a:lstStyle/>
                    <a:p>
                      <a:pPr eaLnBrk="1" hangingPunct="1">
                        <a:lnSpc>
                          <a:spcPct val="150000"/>
                        </a:lnSpc>
                      </a:pPr>
                      <a:r>
                        <a:rPr lang="en-US" sz="2000" b="1" dirty="0">
                          <a:effectLst/>
                        </a:rPr>
                        <a:t>                              APL</a:t>
                      </a:r>
                      <a:r>
                        <a:rPr lang="mr-IN" sz="2000" b="1" dirty="0">
                          <a:effectLst/>
                        </a:rPr>
                        <a:t>	</a:t>
                      </a:r>
                      <a:endParaRPr lang="en-IN" sz="2000" b="1" dirty="0">
                        <a:effectLst/>
                        <a:latin typeface="Agency FB"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t>73</a:t>
                      </a:r>
                      <a:endParaRPr lang="en-US" sz="2000" b="1" dirty="0">
                        <a:latin typeface="Arial Black" pitchFamily="34" charset="0"/>
                      </a:endParaRPr>
                    </a:p>
                  </a:txBody>
                  <a:tcPr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9989425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extBox 1"/>
          <p:cNvSpPr txBox="1"/>
          <p:nvPr/>
        </p:nvSpPr>
        <p:spPr>
          <a:xfrm>
            <a:off x="0" y="2667000"/>
            <a:ext cx="9144000" cy="1446550"/>
          </a:xfrm>
          <a:prstGeom prst="rect">
            <a:avLst/>
          </a:prstGeom>
          <a:noFill/>
        </p:spPr>
        <p:txBody>
          <a:bodyPr wrap="square" rtlCol="0">
            <a:spAutoFit/>
          </a:bodyPr>
          <a:lstStyle/>
          <a:p>
            <a:pPr algn="ctr"/>
            <a:r>
              <a:rPr lang="en-US" sz="8800" dirty="0">
                <a:solidFill>
                  <a:schemeClr val="bg1"/>
                </a:solidFill>
              </a:rPr>
              <a:t>Thank You!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chor="ctr">
            <a:normAutofit/>
          </a:bodyPr>
          <a:lstStyle/>
          <a:p>
            <a:pPr algn="ctr">
              <a:buNone/>
            </a:pPr>
            <a:r>
              <a:rPr lang="en-US" sz="8800" dirty="0">
                <a:solidFill>
                  <a:schemeClr val="bg1"/>
                </a:solidFill>
              </a:rPr>
              <a:t>Where do we work?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371600"/>
            <a:ext cx="8077200" cy="3539430"/>
          </a:xfrm>
          <a:prstGeom prst="rect">
            <a:avLst/>
          </a:prstGeom>
          <a:noFill/>
          <a:ln>
            <a:noFill/>
            <a:prstDash val="sysDot"/>
          </a:ln>
        </p:spPr>
        <p:txBody>
          <a:bodyPr wrap="square" rtlCol="0">
            <a:spAutoFit/>
          </a:bodyPr>
          <a:lstStyle/>
          <a:p>
            <a:pPr algn="ctr"/>
            <a:r>
              <a:rPr lang="en-US" sz="3200" b="1" dirty="0" err="1">
                <a:solidFill>
                  <a:srgbClr val="800000"/>
                </a:solidFill>
              </a:rPr>
              <a:t>Dharavi</a:t>
            </a:r>
            <a:endParaRPr lang="en-US" sz="3200" b="1" dirty="0">
              <a:solidFill>
                <a:srgbClr val="800000"/>
              </a:solidFill>
            </a:endParaRPr>
          </a:p>
          <a:p>
            <a:pPr algn="just"/>
            <a:r>
              <a:rPr lang="en-US" sz="3200" dirty="0" err="1">
                <a:solidFill>
                  <a:srgbClr val="002060"/>
                </a:solidFill>
              </a:rPr>
              <a:t>Dharavi</a:t>
            </a:r>
            <a:r>
              <a:rPr lang="en-US" sz="3200" dirty="0">
                <a:solidFill>
                  <a:srgbClr val="002060"/>
                </a:solidFill>
              </a:rPr>
              <a:t>, one of the world’s largest slum, has an active informal economy in which numerous household enterprises employ many of the slum residents leather, textiles and pottery products are among the goods made inside </a:t>
            </a:r>
            <a:r>
              <a:rPr lang="en-US" sz="3200" dirty="0" err="1">
                <a:solidFill>
                  <a:srgbClr val="002060"/>
                </a:solidFill>
              </a:rPr>
              <a:t>Dharavi</a:t>
            </a:r>
            <a:r>
              <a:rPr lang="en-US" sz="3200" dirty="0">
                <a:solidFill>
                  <a:srgbClr val="002060"/>
                </a:solidFill>
              </a:rPr>
              <a:t>.</a:t>
            </a:r>
            <a:endParaRPr lang="en-US" sz="3200" dirty="0">
              <a:solidFill>
                <a:srgbClr val="002060"/>
              </a:solidFill>
              <a:cs typeface="Aparajita"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Related image"/>
          <p:cNvPicPr>
            <a:picLocks noChangeAspect="1" noChangeArrowheads="1"/>
          </p:cNvPicPr>
          <p:nvPr/>
        </p:nvPicPr>
        <p:blipFill>
          <a:blip r:embed="rId2"/>
          <a:srcRect/>
          <a:stretch>
            <a:fillRect/>
          </a:stretch>
        </p:blipFill>
        <p:spPr bwMode="auto">
          <a:xfrm>
            <a:off x="304800" y="228600"/>
            <a:ext cx="8610600" cy="645795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chor="ctr">
            <a:normAutofit/>
          </a:bodyPr>
          <a:lstStyle/>
          <a:p>
            <a:pPr algn="ctr">
              <a:buNone/>
            </a:pPr>
            <a:r>
              <a:rPr lang="en-US" sz="8800" dirty="0">
                <a:solidFill>
                  <a:schemeClr val="bg1"/>
                </a:solidFill>
              </a:rPr>
              <a:t>Did you know?</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209800"/>
            <a:ext cx="8077200" cy="2062103"/>
          </a:xfrm>
          <a:prstGeom prst="rect">
            <a:avLst/>
          </a:prstGeom>
          <a:noFill/>
          <a:ln>
            <a:noFill/>
            <a:prstDash val="sysDot"/>
          </a:ln>
        </p:spPr>
        <p:txBody>
          <a:bodyPr wrap="square" rtlCol="0">
            <a:spAutoFit/>
          </a:bodyPr>
          <a:lstStyle/>
          <a:p>
            <a:pPr algn="ctr"/>
            <a:r>
              <a:rPr lang="en-US" sz="3200" dirty="0">
                <a:solidFill>
                  <a:srgbClr val="002060"/>
                </a:solidFill>
              </a:rPr>
              <a:t>By </a:t>
            </a:r>
            <a:r>
              <a:rPr lang="en-US" sz="3200" b="1" dirty="0">
                <a:solidFill>
                  <a:srgbClr val="800000"/>
                </a:solidFill>
              </a:rPr>
              <a:t>2030</a:t>
            </a:r>
            <a:r>
              <a:rPr lang="en-US" sz="3200" dirty="0">
                <a:solidFill>
                  <a:srgbClr val="002060"/>
                </a:solidFill>
              </a:rPr>
              <a:t>,</a:t>
            </a:r>
          </a:p>
          <a:p>
            <a:pPr algn="ctr"/>
            <a:r>
              <a:rPr lang="en-US" sz="3200" dirty="0">
                <a:solidFill>
                  <a:srgbClr val="002060"/>
                </a:solidFill>
              </a:rPr>
              <a:t> The total amount of fashion waste is expected to be 148 million </a:t>
            </a:r>
            <a:r>
              <a:rPr lang="en-US" sz="3200" dirty="0" err="1">
                <a:solidFill>
                  <a:srgbClr val="002060"/>
                </a:solidFill>
              </a:rPr>
              <a:t>tonnes</a:t>
            </a:r>
            <a:r>
              <a:rPr lang="en-US" sz="3200" dirty="0">
                <a:solidFill>
                  <a:srgbClr val="002060"/>
                </a:solidFill>
              </a:rPr>
              <a:t> which is equivalent to 17.5kg per person across the planet</a:t>
            </a:r>
            <a:endParaRPr lang="en-US" sz="3200" dirty="0">
              <a:solidFill>
                <a:srgbClr val="002060"/>
              </a:solidFill>
              <a:cs typeface="Aparajita"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TotalTime>
  <Words>675</Words>
  <Application>Microsoft Office PowerPoint</Application>
  <PresentationFormat>On-screen Show (4:3)</PresentationFormat>
  <Paragraphs>107</Paragraphs>
  <Slides>40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Agency FB</vt:lpstr>
      <vt:lpstr>Aparajita</vt:lpstr>
      <vt:lpstr>Arial</vt:lpstr>
      <vt:lpstr>Arial Black</vt:lpstr>
      <vt:lpstr>Bookman Old Style</vt:lpstr>
      <vt:lpstr>Calibri</vt:lpstr>
      <vt:lpstr>Mangal</vt:lpstr>
      <vt:lpstr>Vivaldi</vt:lpstr>
      <vt:lpstr>Wingdings</vt:lpstr>
      <vt:lpstr>Office Theme</vt:lpstr>
      <vt:lpstr>Supported by - TANISHKA CMRC</vt:lpstr>
      <vt:lpstr>PowerPoint Presentation</vt:lpstr>
      <vt:lpstr>PowerPoint Presentation</vt:lpstr>
      <vt:lpstr> PSS coverage IN DHARAVI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MAVIMDHARAVI</dc:creator>
  <cp:lastModifiedBy>Admin</cp:lastModifiedBy>
  <cp:revision>31</cp:revision>
  <dcterms:created xsi:type="dcterms:W3CDTF">2019-08-13T06:13:50Z</dcterms:created>
  <dcterms:modified xsi:type="dcterms:W3CDTF">2026-01-14T06:25:35Z</dcterms:modified>
</cp:coreProperties>
</file>