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036513"/>
            <a:ext cx="6400800" cy="836112"/>
          </a:xfrm>
        </p:spPr>
        <p:txBody>
          <a:bodyPr anchor="ctr">
            <a:normAutofit/>
          </a:bodyPr>
          <a:lstStyle/>
          <a:p>
            <a:r>
              <a:rPr lang="mr-IN" sz="4800" dirty="0">
                <a:solidFill>
                  <a:srgbClr val="FF0000"/>
                </a:solidFill>
              </a:rPr>
              <a:t>महिलांसाठी कायदे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7" name="Subtitle 4"/>
          <p:cNvSpPr txBox="1">
            <a:spLocks/>
          </p:cNvSpPr>
          <p:nvPr/>
        </p:nvSpPr>
        <p:spPr>
          <a:xfrm>
            <a:off x="1511474" y="5366356"/>
            <a:ext cx="6400800" cy="1122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r-IN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मंगेश सूर्यवंशी </a:t>
            </a:r>
          </a:p>
          <a:p>
            <a:r>
              <a:rPr lang="mr-IN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विभागीय सल्लागार – कोकण विभाग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12CEF7A-83B2-1BBD-472E-A89C7313A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192" y="129024"/>
            <a:ext cx="1656354" cy="16563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1FBBCEC-E8EA-76E1-D695-861A2C4979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852" y="398222"/>
            <a:ext cx="997995" cy="935027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A50CDAE-FDDC-A7F7-8264-9BED40002309}"/>
              </a:ext>
            </a:extLst>
          </p:cNvPr>
          <p:cNvSpPr txBox="1">
            <a:spLocks/>
          </p:cNvSpPr>
          <p:nvPr/>
        </p:nvSpPr>
        <p:spPr>
          <a:xfrm>
            <a:off x="317938" y="1938279"/>
            <a:ext cx="8368862" cy="1500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mr-IN" sz="2800" b="1" dirty="0">
                <a:solidFill>
                  <a:srgbClr val="FF0000"/>
                </a:solidFill>
              </a:rPr>
              <a:t>महिला आर्थिक विकास महामंडळ (माविम) व </a:t>
            </a:r>
          </a:p>
          <a:p>
            <a:pPr algn="ctr">
              <a:lnSpc>
                <a:spcPct val="100000"/>
              </a:lnSpc>
            </a:pPr>
            <a:r>
              <a:rPr lang="mr-IN" sz="2800" b="1" dirty="0">
                <a:solidFill>
                  <a:srgbClr val="FF0000"/>
                </a:solidFill>
              </a:rPr>
              <a:t>प्रेमांकुर सामाजिक संस्था (PSS) यांच्या संयुक्त विद्यमाने</a:t>
            </a:r>
            <a:endParaRPr lang="en-I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56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महत्त्वाचे हेल्पलाईन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112 – </a:t>
            </a:r>
            <a:r>
              <a:rPr dirty="0" err="1"/>
              <a:t>आपत्कालीन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181 / 1091 – </a:t>
            </a:r>
            <a:r>
              <a:rPr dirty="0" err="1"/>
              <a:t>महिला</a:t>
            </a:r>
            <a:r>
              <a:rPr dirty="0"/>
              <a:t> </a:t>
            </a:r>
            <a:r>
              <a:rPr dirty="0" err="1"/>
              <a:t>हेल्पलाईन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1098 – </a:t>
            </a:r>
            <a:r>
              <a:rPr dirty="0" err="1"/>
              <a:t>चाइल्डलाईन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D25C2E-DD6D-1507-628E-AB64B9F07D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A9CFE6-B5DC-8A45-4B4B-54BDCD7291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3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sz="7200" b="1" dirty="0" err="1"/>
              <a:t>धन्यवाद</a:t>
            </a:r>
            <a:r>
              <a:rPr lang="mr-IN" sz="7200" b="1" dirty="0"/>
              <a:t>...</a:t>
            </a:r>
            <a:endParaRPr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55324"/>
            <a:ext cx="8229600" cy="970839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dirty="0" err="1"/>
              <a:t>महिला</a:t>
            </a:r>
            <a:r>
              <a:rPr dirty="0"/>
              <a:t> </a:t>
            </a:r>
            <a:r>
              <a:rPr dirty="0" err="1"/>
              <a:t>सबलीकरणासाठी</a:t>
            </a:r>
            <a:r>
              <a:rPr dirty="0"/>
              <a:t> </a:t>
            </a:r>
            <a:r>
              <a:rPr dirty="0" err="1"/>
              <a:t>कायद्यांची</a:t>
            </a:r>
            <a:r>
              <a:rPr dirty="0"/>
              <a:t> </a:t>
            </a:r>
            <a:r>
              <a:rPr dirty="0" err="1"/>
              <a:t>माहिती</a:t>
            </a:r>
            <a:r>
              <a:rPr dirty="0"/>
              <a:t> </a:t>
            </a:r>
            <a:r>
              <a:rPr dirty="0" err="1"/>
              <a:t>महत्त्वाची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D4162B-6EC3-0E5E-69D3-1C16B84FB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DE2DB5-8F3C-3C7D-8266-F2737CF7D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महिलांसाठी</a:t>
            </a:r>
            <a:r>
              <a:rPr dirty="0"/>
              <a:t> </a:t>
            </a:r>
            <a:r>
              <a:rPr dirty="0" err="1"/>
              <a:t>कायदे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हक्क</a:t>
            </a:r>
            <a:r>
              <a:rPr dirty="0"/>
              <a:t> व </a:t>
            </a:r>
            <a:r>
              <a:rPr dirty="0" err="1"/>
              <a:t>कायदेशीर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C998A3-D3C1-4629-186D-C28D5BEA16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55A965-158B-9097-DC68-A48AA821CA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8000" cy="1143000"/>
          </a:xfrm>
        </p:spPr>
        <p:txBody>
          <a:bodyPr/>
          <a:lstStyle/>
          <a:p>
            <a:r>
              <a:rPr dirty="0" err="1"/>
              <a:t>घरगुती</a:t>
            </a:r>
            <a:r>
              <a:rPr dirty="0"/>
              <a:t> </a:t>
            </a:r>
            <a:r>
              <a:rPr dirty="0" err="1"/>
              <a:t>हिंसाचार</a:t>
            </a:r>
            <a:r>
              <a:rPr dirty="0"/>
              <a:t> </a:t>
            </a:r>
            <a:r>
              <a:rPr dirty="0" err="1"/>
              <a:t>कायदा</a:t>
            </a:r>
            <a:r>
              <a:rPr dirty="0"/>
              <a:t> 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शारीरिक</a:t>
            </a:r>
            <a:r>
              <a:rPr dirty="0"/>
              <a:t>, </a:t>
            </a:r>
            <a:r>
              <a:rPr dirty="0" err="1"/>
              <a:t>मानसिक</a:t>
            </a:r>
            <a:r>
              <a:rPr dirty="0"/>
              <a:t>, </a:t>
            </a:r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छळापासून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निवासाचा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5630B-0090-9E0F-E9B5-32C4ABE10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FE9A8E-62E1-7E42-DF4C-B050FADBCF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94938" cy="1143000"/>
          </a:xfrm>
        </p:spPr>
        <p:txBody>
          <a:bodyPr/>
          <a:lstStyle/>
          <a:p>
            <a:pPr algn="l"/>
            <a:r>
              <a:rPr dirty="0" err="1"/>
              <a:t>हुंडा</a:t>
            </a:r>
            <a:r>
              <a:rPr dirty="0"/>
              <a:t> </a:t>
            </a:r>
            <a:r>
              <a:rPr dirty="0" err="1"/>
              <a:t>प्रतिबंध</a:t>
            </a:r>
            <a:r>
              <a:rPr dirty="0"/>
              <a:t> </a:t>
            </a:r>
            <a:r>
              <a:rPr dirty="0" err="1"/>
              <a:t>अधिनियम</a:t>
            </a:r>
            <a:r>
              <a:rPr dirty="0"/>
              <a:t> 1961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हुंडा</a:t>
            </a:r>
            <a:r>
              <a:rPr dirty="0"/>
              <a:t> </a:t>
            </a:r>
            <a:r>
              <a:rPr dirty="0" err="1"/>
              <a:t>घेणे</a:t>
            </a:r>
            <a:r>
              <a:rPr dirty="0"/>
              <a:t> व </a:t>
            </a:r>
            <a:r>
              <a:rPr dirty="0" err="1"/>
              <a:t>देणे</a:t>
            </a:r>
            <a:r>
              <a:rPr dirty="0"/>
              <a:t> </a:t>
            </a:r>
            <a:r>
              <a:rPr dirty="0" err="1"/>
              <a:t>गुन्हा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कारावास</a:t>
            </a:r>
            <a:r>
              <a:rPr dirty="0"/>
              <a:t> व </a:t>
            </a:r>
            <a:r>
              <a:rPr dirty="0" err="1"/>
              <a:t>दंडाची</a:t>
            </a:r>
            <a:r>
              <a:rPr dirty="0"/>
              <a:t> </a:t>
            </a:r>
            <a:r>
              <a:rPr dirty="0" err="1"/>
              <a:t>तरतूद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698B34-BC6F-7F9A-F789-70BF33B02C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3E6C00-478B-A330-5C40-1AF7C72C7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IPC 498-A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पती</a:t>
            </a:r>
            <a:r>
              <a:rPr dirty="0"/>
              <a:t> व </a:t>
            </a:r>
            <a:r>
              <a:rPr dirty="0" err="1"/>
              <a:t>सासरकडील</a:t>
            </a:r>
            <a:r>
              <a:rPr dirty="0"/>
              <a:t> </a:t>
            </a:r>
            <a:r>
              <a:rPr dirty="0" err="1"/>
              <a:t>छळाविरोधी</a:t>
            </a:r>
            <a:r>
              <a:rPr dirty="0"/>
              <a:t> </a:t>
            </a:r>
            <a:r>
              <a:rPr dirty="0" err="1"/>
              <a:t>कायदा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हुंड्यासाठी</a:t>
            </a:r>
            <a:r>
              <a:rPr dirty="0"/>
              <a:t> </a:t>
            </a:r>
            <a:r>
              <a:rPr dirty="0" err="1"/>
              <a:t>छळ</a:t>
            </a:r>
            <a:r>
              <a:rPr dirty="0"/>
              <a:t> </a:t>
            </a:r>
            <a:r>
              <a:rPr dirty="0" err="1"/>
              <a:t>गुन्हा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CEC109-60CF-DDED-B2B4-99FA7F97A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D6282D-5930-5C16-F1C8-A11F1753D6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48552" cy="1143000"/>
          </a:xfrm>
        </p:spPr>
        <p:txBody>
          <a:bodyPr>
            <a:normAutofit fontScale="90000"/>
          </a:bodyPr>
          <a:lstStyle/>
          <a:p>
            <a:r>
              <a:rPr dirty="0" err="1"/>
              <a:t>कामाच्या</a:t>
            </a:r>
            <a:r>
              <a:rPr dirty="0"/>
              <a:t> </a:t>
            </a:r>
            <a:r>
              <a:rPr dirty="0" err="1"/>
              <a:t>ठिकाणी</a:t>
            </a:r>
            <a:r>
              <a:rPr dirty="0"/>
              <a:t> </a:t>
            </a:r>
            <a:r>
              <a:rPr dirty="0" err="1"/>
              <a:t>लैंगिक</a:t>
            </a:r>
            <a:r>
              <a:rPr dirty="0"/>
              <a:t> </a:t>
            </a:r>
            <a:r>
              <a:rPr dirty="0" err="1"/>
              <a:t>छळ</a:t>
            </a:r>
            <a:r>
              <a:rPr dirty="0"/>
              <a:t> (POSH) 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सुरक्षित</a:t>
            </a:r>
            <a:r>
              <a:rPr dirty="0"/>
              <a:t> </a:t>
            </a:r>
            <a:r>
              <a:rPr dirty="0" err="1"/>
              <a:t>कार्यस्थळाचा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ICC </a:t>
            </a:r>
            <a:r>
              <a:rPr dirty="0" err="1"/>
              <a:t>समिती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गोपनीय</a:t>
            </a:r>
            <a:r>
              <a:rPr dirty="0"/>
              <a:t> </a:t>
            </a:r>
            <a:r>
              <a:rPr dirty="0" err="1"/>
              <a:t>तक्रार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607C4C-82A8-CCC1-A326-4886875B11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C2AE17-65E3-F1DF-1B6A-533A01D8F1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मातृत्व</a:t>
            </a:r>
            <a:r>
              <a:rPr dirty="0"/>
              <a:t> </a:t>
            </a:r>
            <a:r>
              <a:rPr dirty="0" err="1"/>
              <a:t>लाभ</a:t>
            </a:r>
            <a:r>
              <a:rPr dirty="0"/>
              <a:t> </a:t>
            </a:r>
            <a:r>
              <a:rPr dirty="0" err="1"/>
              <a:t>अधिनियम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26 </a:t>
            </a:r>
            <a:r>
              <a:rPr dirty="0" err="1"/>
              <a:t>आठवडे</a:t>
            </a:r>
            <a:r>
              <a:rPr dirty="0"/>
              <a:t> </a:t>
            </a:r>
            <a:r>
              <a:rPr dirty="0" err="1"/>
              <a:t>सशुल्क</a:t>
            </a:r>
            <a:r>
              <a:rPr dirty="0"/>
              <a:t> </a:t>
            </a:r>
            <a:r>
              <a:rPr dirty="0" err="1"/>
              <a:t>रजा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क्रेच</a:t>
            </a:r>
            <a:r>
              <a:rPr dirty="0"/>
              <a:t> </a:t>
            </a:r>
            <a:r>
              <a:rPr dirty="0" err="1"/>
              <a:t>सुविधा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87722C-31F2-414C-293E-30C3FCC80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9D1AEF-BAD3-FBB1-5DF7-FFA3B09B9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dirty="0" err="1"/>
              <a:t>समान</a:t>
            </a:r>
            <a:r>
              <a:rPr dirty="0"/>
              <a:t> </a:t>
            </a:r>
            <a:r>
              <a:rPr dirty="0" err="1"/>
              <a:t>वेतन</a:t>
            </a:r>
            <a:r>
              <a:rPr dirty="0"/>
              <a:t> </a:t>
            </a:r>
            <a:r>
              <a:rPr dirty="0" err="1"/>
              <a:t>अधिनियम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50000"/>
              </a:lnSpc>
              <a:buNone/>
            </a:pPr>
            <a:r>
              <a:rPr dirty="0"/>
              <a:t>• </a:t>
            </a:r>
            <a:r>
              <a:rPr dirty="0" err="1"/>
              <a:t>समान</a:t>
            </a:r>
            <a:r>
              <a:rPr dirty="0"/>
              <a:t> </a:t>
            </a:r>
            <a:r>
              <a:rPr dirty="0" err="1"/>
              <a:t>कामास</a:t>
            </a:r>
            <a:r>
              <a:rPr dirty="0"/>
              <a:t> </a:t>
            </a:r>
            <a:r>
              <a:rPr dirty="0" err="1"/>
              <a:t>समान</a:t>
            </a:r>
            <a:r>
              <a:rPr dirty="0"/>
              <a:t> </a:t>
            </a:r>
            <a:r>
              <a:rPr dirty="0" err="1"/>
              <a:t>वेतन</a:t>
            </a:r>
            <a:endParaRPr dirty="0"/>
          </a:p>
          <a:p>
            <a:pPr marL="0" indent="0">
              <a:lnSpc>
                <a:spcPct val="250000"/>
              </a:lnSpc>
              <a:buNone/>
            </a:pPr>
            <a:r>
              <a:rPr dirty="0"/>
              <a:t>• </a:t>
            </a:r>
            <a:r>
              <a:rPr dirty="0" err="1"/>
              <a:t>लिंगभेदास</a:t>
            </a:r>
            <a:r>
              <a:rPr dirty="0"/>
              <a:t> </a:t>
            </a:r>
            <a:r>
              <a:rPr dirty="0" err="1"/>
              <a:t>मनाई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C6032CF-622C-8366-A798-F23D41E0E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970B79-8050-78CB-9F9C-DC358FD51E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POCSO Act 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18 </a:t>
            </a:r>
            <a:r>
              <a:rPr dirty="0" err="1"/>
              <a:t>वर्षांखालील</a:t>
            </a:r>
            <a:r>
              <a:rPr dirty="0"/>
              <a:t> </a:t>
            </a:r>
            <a:r>
              <a:rPr dirty="0" err="1"/>
              <a:t>बालकांचे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कठोर</a:t>
            </a:r>
            <a:r>
              <a:rPr dirty="0"/>
              <a:t> </a:t>
            </a:r>
            <a:r>
              <a:rPr dirty="0" err="1"/>
              <a:t>शिक्षा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DD2F18-7FAC-F4CE-B27B-C6E75BEE09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853" y="14463"/>
            <a:ext cx="1224947" cy="1099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C30433-6EDD-6FA8-F1D7-108BA93BF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268416"/>
            <a:ext cx="574894" cy="5349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153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महिलांसाठी कायदे</vt:lpstr>
      <vt:lpstr>घरगुती हिंसाचार कायदा 2005</vt:lpstr>
      <vt:lpstr>हुंडा प्रतिबंध अधिनियम 1961</vt:lpstr>
      <vt:lpstr>IPC 498-A</vt:lpstr>
      <vt:lpstr>कामाच्या ठिकाणी लैंगिक छळ (POSH) 2013</vt:lpstr>
      <vt:lpstr>मातृत्व लाभ अधिनियम</vt:lpstr>
      <vt:lpstr>समान वेतन अधिनियम</vt:lpstr>
      <vt:lpstr>POCSO Act 2012</vt:lpstr>
      <vt:lpstr>महत्त्वाचे हेल्पलाईन</vt:lpstr>
      <vt:lpstr>धन्यवाद...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2026-02-18T04:47:24Z</dcterms:modified>
  <cp:category/>
</cp:coreProperties>
</file>